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3" r:id="rId22"/>
    <p:sldId id="276" r:id="rId23"/>
    <p:sldId id="277" r:id="rId24"/>
    <p:sldId id="288" r:id="rId25"/>
    <p:sldId id="289" r:id="rId26"/>
    <p:sldId id="278" r:id="rId27"/>
    <p:sldId id="285" r:id="rId28"/>
    <p:sldId id="279" r:id="rId29"/>
    <p:sldId id="284" r:id="rId30"/>
    <p:sldId id="287" r:id="rId31"/>
    <p:sldId id="286" r:id="rId32"/>
    <p:sldId id="280" r:id="rId33"/>
    <p:sldId id="281" r:id="rId34"/>
    <p:sldId id="290" r:id="rId35"/>
    <p:sldId id="308" r:id="rId36"/>
    <p:sldId id="309" r:id="rId37"/>
    <p:sldId id="293" r:id="rId38"/>
    <p:sldId id="310" r:id="rId39"/>
    <p:sldId id="312" r:id="rId40"/>
    <p:sldId id="302" r:id="rId41"/>
    <p:sldId id="319" r:id="rId42"/>
    <p:sldId id="320" r:id="rId43"/>
    <p:sldId id="301" r:id="rId44"/>
    <p:sldId id="324" r:id="rId45"/>
    <p:sldId id="322" r:id="rId46"/>
    <p:sldId id="323" r:id="rId47"/>
    <p:sldId id="313" r:id="rId48"/>
    <p:sldId id="325" r:id="rId49"/>
    <p:sldId id="304" r:id="rId50"/>
    <p:sldId id="327" r:id="rId51"/>
    <p:sldId id="295" r:id="rId52"/>
    <p:sldId id="335" r:id="rId53"/>
    <p:sldId id="326" r:id="rId54"/>
    <p:sldId id="296" r:id="rId55"/>
    <p:sldId id="336" r:id="rId5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9942"/>
    <a:srgbClr val="F3F3F3"/>
    <a:srgbClr val="3F47CC"/>
    <a:srgbClr val="21B14E"/>
    <a:srgbClr val="00A3E8"/>
    <a:srgbClr val="FF7F26"/>
    <a:srgbClr val="4472C4"/>
    <a:srgbClr val="FFE7E7"/>
    <a:srgbClr val="F5FAF0"/>
    <a:srgbClr val="FDF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30" autoAdjust="0"/>
    <p:restoredTop sz="87102"/>
  </p:normalViewPr>
  <p:slideViewPr>
    <p:cSldViewPr snapToGrid="0" snapToObjects="1">
      <p:cViewPr>
        <p:scale>
          <a:sx n="70" d="100"/>
          <a:sy n="70" d="100"/>
        </p:scale>
        <p:origin x="20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98D01-AE86-4291-9FCA-50CA8CF25DE5}" type="doc">
      <dgm:prSet loTypeId="urn:microsoft.com/office/officeart/2005/8/layout/list1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BA579DB7-83FF-4721-B0D2-1F79867799BD}">
      <dgm:prSet phldrT="[Texto]" custT="1"/>
      <dgm:spPr/>
      <dgm:t>
        <a:bodyPr/>
        <a:lstStyle/>
        <a:p>
          <a:r>
            <a:rPr lang="es-AR" sz="2800" dirty="0"/>
            <a:t>ATOMIC</a:t>
          </a:r>
          <a:r>
            <a:rPr lang="es-AR" sz="3300" dirty="0"/>
            <a:t> </a:t>
          </a:r>
          <a:r>
            <a:rPr lang="es-AR" sz="2400" dirty="0"/>
            <a:t>(Atomicidad)</a:t>
          </a:r>
        </a:p>
      </dgm:t>
    </dgm:pt>
    <dgm:pt modelId="{E3142096-4EF6-49ED-8B2E-6524CC45631D}" type="parTrans" cxnId="{3569DD01-8B87-49CD-8CCD-340F32F4D745}">
      <dgm:prSet/>
      <dgm:spPr/>
      <dgm:t>
        <a:bodyPr/>
        <a:lstStyle/>
        <a:p>
          <a:endParaRPr lang="es-AR"/>
        </a:p>
      </dgm:t>
    </dgm:pt>
    <dgm:pt modelId="{04626FC6-0EE6-4D51-8BAE-BE13D08205A1}" type="sibTrans" cxnId="{3569DD01-8B87-49CD-8CCD-340F32F4D745}">
      <dgm:prSet/>
      <dgm:spPr/>
      <dgm:t>
        <a:bodyPr/>
        <a:lstStyle/>
        <a:p>
          <a:endParaRPr lang="es-AR"/>
        </a:p>
      </dgm:t>
    </dgm:pt>
    <dgm:pt modelId="{D88DAAC2-3462-4F72-949C-77A4CF027A7F}">
      <dgm:prSet custT="1"/>
      <dgm:spPr/>
      <dgm:t>
        <a:bodyPr/>
        <a:lstStyle/>
        <a:p>
          <a:r>
            <a:rPr lang="es-AR" sz="1800" b="1"/>
            <a:t>La transacción se debe realizar completamente o no se realiza.</a:t>
          </a:r>
        </a:p>
      </dgm:t>
    </dgm:pt>
    <dgm:pt modelId="{F73005F9-2A2D-415F-93E8-55BD5BD10004}" type="sibTrans" cxnId="{4A216941-C6D3-463A-8FC9-C06D6D04E872}">
      <dgm:prSet/>
      <dgm:spPr/>
      <dgm:t>
        <a:bodyPr/>
        <a:lstStyle/>
        <a:p>
          <a:endParaRPr lang="es-AR"/>
        </a:p>
      </dgm:t>
    </dgm:pt>
    <dgm:pt modelId="{045A191B-072E-4F6C-9AB0-ABDBF7240C17}" type="parTrans" cxnId="{4A216941-C6D3-463A-8FC9-C06D6D04E872}">
      <dgm:prSet/>
      <dgm:spPr/>
      <dgm:t>
        <a:bodyPr/>
        <a:lstStyle/>
        <a:p>
          <a:endParaRPr lang="es-AR"/>
        </a:p>
      </dgm:t>
    </dgm:pt>
    <dgm:pt modelId="{FC647F64-E2E3-4505-BB41-5FA7C4DD09F1}">
      <dgm:prSet phldrT="[Texto]"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s-AR" sz="2800" dirty="0"/>
            <a:t>CONSISTENT</a:t>
          </a:r>
          <a:r>
            <a:rPr lang="es-AR" sz="3300" dirty="0"/>
            <a:t> </a:t>
          </a:r>
          <a:r>
            <a:rPr lang="es-AR" sz="2400" dirty="0"/>
            <a:t>(Consistencia)</a:t>
          </a:r>
        </a:p>
      </dgm:t>
    </dgm:pt>
    <dgm:pt modelId="{BF823292-56FE-4EA4-8100-99641C93EDD8}" type="sibTrans" cxnId="{DC1391B8-D09F-4461-BADE-2719703F4F09}">
      <dgm:prSet/>
      <dgm:spPr/>
      <dgm:t>
        <a:bodyPr/>
        <a:lstStyle/>
        <a:p>
          <a:endParaRPr lang="es-AR"/>
        </a:p>
      </dgm:t>
    </dgm:pt>
    <dgm:pt modelId="{998D9236-2B92-4BF0-855A-40ED116B5671}" type="parTrans" cxnId="{DC1391B8-D09F-4461-BADE-2719703F4F09}">
      <dgm:prSet/>
      <dgm:spPr/>
      <dgm:t>
        <a:bodyPr/>
        <a:lstStyle/>
        <a:p>
          <a:endParaRPr lang="es-AR"/>
        </a:p>
      </dgm:t>
    </dgm:pt>
    <dgm:pt modelId="{8AD054E5-FC46-4820-83F6-26520C54311F}">
      <dgm:prSet phldrT="[Texto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s-AR" sz="2800"/>
            <a:t>ISOLATION</a:t>
          </a:r>
          <a:r>
            <a:rPr lang="es-AR" sz="3300"/>
            <a:t> </a:t>
          </a:r>
          <a:r>
            <a:rPr lang="es-AR" sz="2400"/>
            <a:t>(Aislamiento)</a:t>
          </a:r>
        </a:p>
      </dgm:t>
    </dgm:pt>
    <dgm:pt modelId="{5770BA01-0841-46E6-8884-4E69AD80422C}" type="sibTrans" cxnId="{FFFDBC00-56C9-46F9-B08E-3666747767F5}">
      <dgm:prSet/>
      <dgm:spPr/>
      <dgm:t>
        <a:bodyPr/>
        <a:lstStyle/>
        <a:p>
          <a:endParaRPr lang="es-AR"/>
        </a:p>
      </dgm:t>
    </dgm:pt>
    <dgm:pt modelId="{36A2B102-340A-49C9-BB54-166344A84D0E}" type="parTrans" cxnId="{FFFDBC00-56C9-46F9-B08E-3666747767F5}">
      <dgm:prSet/>
      <dgm:spPr/>
      <dgm:t>
        <a:bodyPr/>
        <a:lstStyle/>
        <a:p>
          <a:endParaRPr lang="es-AR"/>
        </a:p>
      </dgm:t>
    </dgm:pt>
    <dgm:pt modelId="{35B461C6-6382-4543-BD4A-EF700E076ECA}">
      <dgm:prSet phldrT="[Texto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s-AR" sz="3300"/>
            <a:t>DURABLE</a:t>
          </a:r>
          <a:r>
            <a:rPr lang="es-AR" sz="2400"/>
            <a:t> ( Durabilidad )</a:t>
          </a:r>
        </a:p>
      </dgm:t>
    </dgm:pt>
    <dgm:pt modelId="{FE24AFBC-3B11-4DBC-9184-40D532F99B47}" type="sibTrans" cxnId="{CABC25C0-676C-4BD2-BC68-A21CF0E7F150}">
      <dgm:prSet/>
      <dgm:spPr/>
      <dgm:t>
        <a:bodyPr/>
        <a:lstStyle/>
        <a:p>
          <a:endParaRPr lang="es-AR"/>
        </a:p>
      </dgm:t>
    </dgm:pt>
    <dgm:pt modelId="{EF179938-C85E-4897-AC7E-B7A562E25686}" type="parTrans" cxnId="{CABC25C0-676C-4BD2-BC68-A21CF0E7F150}">
      <dgm:prSet/>
      <dgm:spPr/>
      <dgm:t>
        <a:bodyPr/>
        <a:lstStyle/>
        <a:p>
          <a:endParaRPr lang="es-AR"/>
        </a:p>
      </dgm:t>
    </dgm:pt>
    <dgm:pt modelId="{15690612-2504-4418-BF1B-57AAA8D632BB}">
      <dgm:prSet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s-AR" sz="1800" b="1"/>
            <a:t>La transacción debe tener un estado valido al inicio y dejar un estado valido al final.</a:t>
          </a:r>
        </a:p>
      </dgm:t>
    </dgm:pt>
    <dgm:pt modelId="{F958F537-1AC8-42D0-A3D6-1946C81D0A77}" type="parTrans" cxnId="{D75DA48A-2E68-49C5-9923-3AE156EB7C23}">
      <dgm:prSet/>
      <dgm:spPr/>
      <dgm:t>
        <a:bodyPr/>
        <a:lstStyle/>
        <a:p>
          <a:endParaRPr lang="es-AR"/>
        </a:p>
      </dgm:t>
    </dgm:pt>
    <dgm:pt modelId="{E193ED30-2030-428A-BFE9-897552AB6D90}" type="sibTrans" cxnId="{D75DA48A-2E68-49C5-9923-3AE156EB7C23}">
      <dgm:prSet/>
      <dgm:spPr/>
      <dgm:t>
        <a:bodyPr/>
        <a:lstStyle/>
        <a:p>
          <a:endParaRPr lang="es-AR"/>
        </a:p>
      </dgm:t>
    </dgm:pt>
    <dgm:pt modelId="{09276953-D932-41F0-B3BF-3451230D9CC4}">
      <dgm:prSet custT="1"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s-AR" sz="1800" b="1" dirty="0"/>
            <a:t>La transacción debe bloquear los datos que participan en la transacción para que no puedan ser modificados por otros sistemas</a:t>
          </a:r>
          <a:r>
            <a:rPr lang="es-AR" sz="1400" b="1" dirty="0"/>
            <a:t>.</a:t>
          </a:r>
        </a:p>
      </dgm:t>
    </dgm:pt>
    <dgm:pt modelId="{7EF0959C-913A-4285-875C-05F32788231D}" type="parTrans" cxnId="{C24673AF-2380-414B-BD69-BF1EC9712BF0}">
      <dgm:prSet/>
      <dgm:spPr/>
      <dgm:t>
        <a:bodyPr/>
        <a:lstStyle/>
        <a:p>
          <a:endParaRPr lang="es-AR"/>
        </a:p>
      </dgm:t>
    </dgm:pt>
    <dgm:pt modelId="{1B1E2215-EAFB-412B-88D8-9DFF75AA098B}" type="sibTrans" cxnId="{C24673AF-2380-414B-BD69-BF1EC9712BF0}">
      <dgm:prSet/>
      <dgm:spPr/>
      <dgm:t>
        <a:bodyPr/>
        <a:lstStyle/>
        <a:p>
          <a:endParaRPr lang="es-AR"/>
        </a:p>
      </dgm:t>
    </dgm:pt>
    <dgm:pt modelId="{E34B5EE3-1B5E-4AF5-A5E4-564433434308}">
      <dgm:prSet custT="1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s-AR" sz="1800" b="1"/>
            <a:t>La transacción debe ser duradera, es decir que debe persistir en el tiempo</a:t>
          </a:r>
          <a:r>
            <a:rPr lang="es-AR" sz="1500" b="1"/>
            <a:t>.</a:t>
          </a:r>
        </a:p>
      </dgm:t>
    </dgm:pt>
    <dgm:pt modelId="{5364CDE5-C34F-4B42-9B6C-B5D43B153F41}" type="parTrans" cxnId="{3DB7B4E1-A7A0-4292-9BBA-5C3008717CBD}">
      <dgm:prSet/>
      <dgm:spPr/>
      <dgm:t>
        <a:bodyPr/>
        <a:lstStyle/>
        <a:p>
          <a:endParaRPr lang="es-AR"/>
        </a:p>
      </dgm:t>
    </dgm:pt>
    <dgm:pt modelId="{EAEBECD2-2D8B-4703-9370-F632A4886CC8}" type="sibTrans" cxnId="{3DB7B4E1-A7A0-4292-9BBA-5C3008717CBD}">
      <dgm:prSet/>
      <dgm:spPr/>
      <dgm:t>
        <a:bodyPr/>
        <a:lstStyle/>
        <a:p>
          <a:endParaRPr lang="es-AR"/>
        </a:p>
      </dgm:t>
    </dgm:pt>
    <dgm:pt modelId="{C8763E76-A18F-42AD-BEBB-4799A17E998B}">
      <dgm:prSet custT="1"/>
      <dgm:spPr/>
      <dgm:t>
        <a:bodyPr/>
        <a:lstStyle/>
        <a:p>
          <a:r>
            <a:rPr lang="es-AR" sz="1800" b="1"/>
            <a:t>Si existe un fallo en la ejecución, el sistema debe volver al estado original</a:t>
          </a:r>
          <a:r>
            <a:rPr lang="es-AR" sz="2200" b="1"/>
            <a:t>.</a:t>
          </a:r>
        </a:p>
      </dgm:t>
    </dgm:pt>
    <dgm:pt modelId="{21B0EB90-8946-45AD-B41B-3F8B99C64C41}" type="parTrans" cxnId="{A2810B09-D9B5-42C7-B0BC-0C23828FFBEE}">
      <dgm:prSet/>
      <dgm:spPr/>
      <dgm:t>
        <a:bodyPr/>
        <a:lstStyle/>
        <a:p>
          <a:endParaRPr lang="es-AR"/>
        </a:p>
      </dgm:t>
    </dgm:pt>
    <dgm:pt modelId="{EA59E46E-FB13-4DAF-8744-68CD5444BF85}" type="sibTrans" cxnId="{A2810B09-D9B5-42C7-B0BC-0C23828FFBEE}">
      <dgm:prSet/>
      <dgm:spPr/>
      <dgm:t>
        <a:bodyPr/>
        <a:lstStyle/>
        <a:p>
          <a:endParaRPr lang="es-AR"/>
        </a:p>
      </dgm:t>
    </dgm:pt>
    <dgm:pt modelId="{5459B3B5-8169-4E49-B103-170588EB3B34}">
      <dgm:prSet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s-AR" sz="1800" b="1"/>
            <a:t>Un estado valido, es un estado proporcionado por las reglas de la base de datos</a:t>
          </a:r>
          <a:r>
            <a:rPr lang="es-AR" sz="1800"/>
            <a:t>.</a:t>
          </a:r>
        </a:p>
      </dgm:t>
    </dgm:pt>
    <dgm:pt modelId="{179E0A91-1154-4891-B31A-000A7852C42C}" type="parTrans" cxnId="{B6D039FA-9099-4D52-8B93-CC25AF750A11}">
      <dgm:prSet/>
      <dgm:spPr/>
      <dgm:t>
        <a:bodyPr/>
        <a:lstStyle/>
        <a:p>
          <a:endParaRPr lang="es-AR"/>
        </a:p>
      </dgm:t>
    </dgm:pt>
    <dgm:pt modelId="{A42DCB2C-5948-4877-9993-6D730C2DD318}" type="sibTrans" cxnId="{B6D039FA-9099-4D52-8B93-CC25AF750A11}">
      <dgm:prSet/>
      <dgm:spPr/>
      <dgm:t>
        <a:bodyPr/>
        <a:lstStyle/>
        <a:p>
          <a:endParaRPr lang="es-AR"/>
        </a:p>
      </dgm:t>
    </dgm:pt>
    <dgm:pt modelId="{369687BC-D502-4B8B-9BE2-5986A732263D}" type="pres">
      <dgm:prSet presAssocID="{62998D01-AE86-4291-9FCA-50CA8CF25DE5}" presName="linear" presStyleCnt="0">
        <dgm:presLayoutVars>
          <dgm:dir/>
          <dgm:animLvl val="lvl"/>
          <dgm:resizeHandles val="exact"/>
        </dgm:presLayoutVars>
      </dgm:prSet>
      <dgm:spPr/>
    </dgm:pt>
    <dgm:pt modelId="{A223E35A-9417-4648-B36C-4A9B6B60C8B4}" type="pres">
      <dgm:prSet presAssocID="{BA579DB7-83FF-4721-B0D2-1F79867799BD}" presName="parentLin" presStyleCnt="0"/>
      <dgm:spPr/>
    </dgm:pt>
    <dgm:pt modelId="{44AE0557-E932-459B-90ED-2F09E09DDBC2}" type="pres">
      <dgm:prSet presAssocID="{BA579DB7-83FF-4721-B0D2-1F79867799BD}" presName="parentLeftMargin" presStyleLbl="node1" presStyleIdx="0" presStyleCnt="4"/>
      <dgm:spPr/>
    </dgm:pt>
    <dgm:pt modelId="{2F235A85-4436-44FC-BA24-DE927621561A}" type="pres">
      <dgm:prSet presAssocID="{BA579DB7-83FF-4721-B0D2-1F79867799BD}" presName="parentText" presStyleLbl="node1" presStyleIdx="0" presStyleCnt="4" custScaleY="89269">
        <dgm:presLayoutVars>
          <dgm:chMax val="0"/>
          <dgm:bulletEnabled val="1"/>
        </dgm:presLayoutVars>
      </dgm:prSet>
      <dgm:spPr/>
    </dgm:pt>
    <dgm:pt modelId="{BFC246B1-C0C9-4EA9-A2B0-B23D6FD9C60D}" type="pres">
      <dgm:prSet presAssocID="{BA579DB7-83FF-4721-B0D2-1F79867799BD}" presName="negativeSpace" presStyleCnt="0"/>
      <dgm:spPr/>
    </dgm:pt>
    <dgm:pt modelId="{574E7E44-BAD8-4BB9-BE6C-89CFA27ADA5D}" type="pres">
      <dgm:prSet presAssocID="{BA579DB7-83FF-4721-B0D2-1F79867799BD}" presName="childText" presStyleLbl="conFgAcc1" presStyleIdx="0" presStyleCnt="4">
        <dgm:presLayoutVars>
          <dgm:bulletEnabled val="1"/>
        </dgm:presLayoutVars>
      </dgm:prSet>
      <dgm:spPr/>
    </dgm:pt>
    <dgm:pt modelId="{9FF81A00-4033-4FA0-AFBE-2972EC8FE98E}" type="pres">
      <dgm:prSet presAssocID="{04626FC6-0EE6-4D51-8BAE-BE13D08205A1}" presName="spaceBetweenRectangles" presStyleCnt="0"/>
      <dgm:spPr/>
    </dgm:pt>
    <dgm:pt modelId="{250D678A-5952-497A-81B9-1F2B4FA039F2}" type="pres">
      <dgm:prSet presAssocID="{FC647F64-E2E3-4505-BB41-5FA7C4DD09F1}" presName="parentLin" presStyleCnt="0"/>
      <dgm:spPr/>
    </dgm:pt>
    <dgm:pt modelId="{2BB26194-725E-4765-A5C8-51A053578520}" type="pres">
      <dgm:prSet presAssocID="{FC647F64-E2E3-4505-BB41-5FA7C4DD09F1}" presName="parentLeftMargin" presStyleLbl="node1" presStyleIdx="0" presStyleCnt="4"/>
      <dgm:spPr/>
    </dgm:pt>
    <dgm:pt modelId="{3A1FBA47-22D4-4F4A-AF4C-8C83CFA045D1}" type="pres">
      <dgm:prSet presAssocID="{FC647F64-E2E3-4505-BB41-5FA7C4DD09F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95E5A9-9AB9-46CE-8B6C-88CC610D0A5E}" type="pres">
      <dgm:prSet presAssocID="{FC647F64-E2E3-4505-BB41-5FA7C4DD09F1}" presName="negativeSpace" presStyleCnt="0"/>
      <dgm:spPr/>
    </dgm:pt>
    <dgm:pt modelId="{B70895ED-12E9-4648-B0D1-89027C8D8474}" type="pres">
      <dgm:prSet presAssocID="{FC647F64-E2E3-4505-BB41-5FA7C4DD09F1}" presName="childText" presStyleLbl="conFgAcc1" presStyleIdx="1" presStyleCnt="4">
        <dgm:presLayoutVars>
          <dgm:bulletEnabled val="1"/>
        </dgm:presLayoutVars>
      </dgm:prSet>
      <dgm:spPr/>
    </dgm:pt>
    <dgm:pt modelId="{FCF33364-A48C-42C1-AC9B-543A2F271E4F}" type="pres">
      <dgm:prSet presAssocID="{BF823292-56FE-4EA4-8100-99641C93EDD8}" presName="spaceBetweenRectangles" presStyleCnt="0"/>
      <dgm:spPr/>
    </dgm:pt>
    <dgm:pt modelId="{0F2FCC02-425B-45DC-BB44-AA20BD5F39F7}" type="pres">
      <dgm:prSet presAssocID="{8AD054E5-FC46-4820-83F6-26520C54311F}" presName="parentLin" presStyleCnt="0"/>
      <dgm:spPr/>
    </dgm:pt>
    <dgm:pt modelId="{28866AFA-54FE-4230-AD2C-618C0E046F16}" type="pres">
      <dgm:prSet presAssocID="{8AD054E5-FC46-4820-83F6-26520C54311F}" presName="parentLeftMargin" presStyleLbl="node1" presStyleIdx="1" presStyleCnt="4"/>
      <dgm:spPr/>
    </dgm:pt>
    <dgm:pt modelId="{DB874072-1F3B-4D13-AAE7-6070F53154F2}" type="pres">
      <dgm:prSet presAssocID="{8AD054E5-FC46-4820-83F6-26520C5431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9827042-C6C6-4289-A33F-833EDCB054E4}" type="pres">
      <dgm:prSet presAssocID="{8AD054E5-FC46-4820-83F6-26520C54311F}" presName="negativeSpace" presStyleCnt="0"/>
      <dgm:spPr/>
    </dgm:pt>
    <dgm:pt modelId="{0A467F96-11FE-424F-8160-D447873D3B51}" type="pres">
      <dgm:prSet presAssocID="{8AD054E5-FC46-4820-83F6-26520C54311F}" presName="childText" presStyleLbl="conFgAcc1" presStyleIdx="2" presStyleCnt="4">
        <dgm:presLayoutVars>
          <dgm:bulletEnabled val="1"/>
        </dgm:presLayoutVars>
      </dgm:prSet>
      <dgm:spPr/>
    </dgm:pt>
    <dgm:pt modelId="{25CF11AF-D3D1-458A-BF3B-8E0ACEFBCEEC}" type="pres">
      <dgm:prSet presAssocID="{5770BA01-0841-46E6-8884-4E69AD80422C}" presName="spaceBetweenRectangles" presStyleCnt="0"/>
      <dgm:spPr/>
    </dgm:pt>
    <dgm:pt modelId="{32ECE051-3D2D-4A1C-8507-BF95D73C9474}" type="pres">
      <dgm:prSet presAssocID="{35B461C6-6382-4543-BD4A-EF700E076ECA}" presName="parentLin" presStyleCnt="0"/>
      <dgm:spPr/>
    </dgm:pt>
    <dgm:pt modelId="{6BBEA637-972F-41AC-9559-C15FB2E4A183}" type="pres">
      <dgm:prSet presAssocID="{35B461C6-6382-4543-BD4A-EF700E076ECA}" presName="parentLeftMargin" presStyleLbl="node1" presStyleIdx="2" presStyleCnt="4"/>
      <dgm:spPr/>
    </dgm:pt>
    <dgm:pt modelId="{AC496A18-69F7-4BB6-9371-B19B263F7497}" type="pres">
      <dgm:prSet presAssocID="{35B461C6-6382-4543-BD4A-EF700E076EC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254CC52-34FA-4E39-A7BC-79252D2D5F03}" type="pres">
      <dgm:prSet presAssocID="{35B461C6-6382-4543-BD4A-EF700E076ECA}" presName="negativeSpace" presStyleCnt="0"/>
      <dgm:spPr/>
    </dgm:pt>
    <dgm:pt modelId="{78901656-D173-48A8-BC4A-F428E1907D87}" type="pres">
      <dgm:prSet presAssocID="{35B461C6-6382-4543-BD4A-EF700E076EC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FFDBC00-56C9-46F9-B08E-3666747767F5}" srcId="{62998D01-AE86-4291-9FCA-50CA8CF25DE5}" destId="{8AD054E5-FC46-4820-83F6-26520C54311F}" srcOrd="2" destOrd="0" parTransId="{36A2B102-340A-49C9-BB54-166344A84D0E}" sibTransId="{5770BA01-0841-46E6-8884-4E69AD80422C}"/>
    <dgm:cxn modelId="{3569DD01-8B87-49CD-8CCD-340F32F4D745}" srcId="{62998D01-AE86-4291-9FCA-50CA8CF25DE5}" destId="{BA579DB7-83FF-4721-B0D2-1F79867799BD}" srcOrd="0" destOrd="0" parTransId="{E3142096-4EF6-49ED-8B2E-6524CC45631D}" sibTransId="{04626FC6-0EE6-4D51-8BAE-BE13D08205A1}"/>
    <dgm:cxn modelId="{4E9C6502-23BB-40AD-AC8E-A7B7FB3693B1}" type="presOf" srcId="{D88DAAC2-3462-4F72-949C-77A4CF027A7F}" destId="{574E7E44-BAD8-4BB9-BE6C-89CFA27ADA5D}" srcOrd="0" destOrd="0" presId="urn:microsoft.com/office/officeart/2005/8/layout/list1"/>
    <dgm:cxn modelId="{A2810B09-D9B5-42C7-B0BC-0C23828FFBEE}" srcId="{BA579DB7-83FF-4721-B0D2-1F79867799BD}" destId="{C8763E76-A18F-42AD-BEBB-4799A17E998B}" srcOrd="1" destOrd="0" parTransId="{21B0EB90-8946-45AD-B41B-3F8B99C64C41}" sibTransId="{EA59E46E-FB13-4DAF-8744-68CD5444BF85}"/>
    <dgm:cxn modelId="{375F2009-DD28-4F0E-A158-615DC588F1E4}" type="presOf" srcId="{8AD054E5-FC46-4820-83F6-26520C54311F}" destId="{DB874072-1F3B-4D13-AAE7-6070F53154F2}" srcOrd="1" destOrd="0" presId="urn:microsoft.com/office/officeart/2005/8/layout/list1"/>
    <dgm:cxn modelId="{AAEB0B20-A578-40A9-A91C-BAFD35DDC3E2}" type="presOf" srcId="{FC647F64-E2E3-4505-BB41-5FA7C4DD09F1}" destId="{3A1FBA47-22D4-4F4A-AF4C-8C83CFA045D1}" srcOrd="1" destOrd="0" presId="urn:microsoft.com/office/officeart/2005/8/layout/list1"/>
    <dgm:cxn modelId="{29FFBB25-6C5B-4115-8A62-08F54720D615}" type="presOf" srcId="{15690612-2504-4418-BF1B-57AAA8D632BB}" destId="{B70895ED-12E9-4648-B0D1-89027C8D8474}" srcOrd="0" destOrd="0" presId="urn:microsoft.com/office/officeart/2005/8/layout/list1"/>
    <dgm:cxn modelId="{57417028-7AEA-4446-9524-632A153F5B35}" type="presOf" srcId="{62998D01-AE86-4291-9FCA-50CA8CF25DE5}" destId="{369687BC-D502-4B8B-9BE2-5986A732263D}" srcOrd="0" destOrd="0" presId="urn:microsoft.com/office/officeart/2005/8/layout/list1"/>
    <dgm:cxn modelId="{06BB7434-A4AB-4173-B7E3-00AD226559B6}" type="presOf" srcId="{C8763E76-A18F-42AD-BEBB-4799A17E998B}" destId="{574E7E44-BAD8-4BB9-BE6C-89CFA27ADA5D}" srcOrd="0" destOrd="1" presId="urn:microsoft.com/office/officeart/2005/8/layout/list1"/>
    <dgm:cxn modelId="{4A216941-C6D3-463A-8FC9-C06D6D04E872}" srcId="{BA579DB7-83FF-4721-B0D2-1F79867799BD}" destId="{D88DAAC2-3462-4F72-949C-77A4CF027A7F}" srcOrd="0" destOrd="0" parTransId="{045A191B-072E-4F6C-9AB0-ABDBF7240C17}" sibTransId="{F73005F9-2A2D-415F-93E8-55BD5BD10004}"/>
    <dgm:cxn modelId="{1FF19C44-D4EA-4900-8715-4996BE4732D8}" type="presOf" srcId="{35B461C6-6382-4543-BD4A-EF700E076ECA}" destId="{6BBEA637-972F-41AC-9559-C15FB2E4A183}" srcOrd="0" destOrd="0" presId="urn:microsoft.com/office/officeart/2005/8/layout/list1"/>
    <dgm:cxn modelId="{3EF11D65-CF5D-4C4E-A746-2EB3979DF9F6}" type="presOf" srcId="{BA579DB7-83FF-4721-B0D2-1F79867799BD}" destId="{2F235A85-4436-44FC-BA24-DE927621561A}" srcOrd="1" destOrd="0" presId="urn:microsoft.com/office/officeart/2005/8/layout/list1"/>
    <dgm:cxn modelId="{10CC636A-6EB9-49AD-8E9D-70C348B058AF}" type="presOf" srcId="{BA579DB7-83FF-4721-B0D2-1F79867799BD}" destId="{44AE0557-E932-459B-90ED-2F09E09DDBC2}" srcOrd="0" destOrd="0" presId="urn:microsoft.com/office/officeart/2005/8/layout/list1"/>
    <dgm:cxn modelId="{AAA72574-BB0B-4B54-828D-F6C2F4E30E8C}" type="presOf" srcId="{E34B5EE3-1B5E-4AF5-A5E4-564433434308}" destId="{78901656-D173-48A8-BC4A-F428E1907D87}" srcOrd="0" destOrd="0" presId="urn:microsoft.com/office/officeart/2005/8/layout/list1"/>
    <dgm:cxn modelId="{0D6EC280-25B5-4AB9-9671-248C08AD34CE}" type="presOf" srcId="{09276953-D932-41F0-B3BF-3451230D9CC4}" destId="{0A467F96-11FE-424F-8160-D447873D3B51}" srcOrd="0" destOrd="0" presId="urn:microsoft.com/office/officeart/2005/8/layout/list1"/>
    <dgm:cxn modelId="{97776E83-70F1-47FE-968B-A88938DCB1C3}" type="presOf" srcId="{35B461C6-6382-4543-BD4A-EF700E076ECA}" destId="{AC496A18-69F7-4BB6-9371-B19B263F7497}" srcOrd="1" destOrd="0" presId="urn:microsoft.com/office/officeart/2005/8/layout/list1"/>
    <dgm:cxn modelId="{D75DA48A-2E68-49C5-9923-3AE156EB7C23}" srcId="{FC647F64-E2E3-4505-BB41-5FA7C4DD09F1}" destId="{15690612-2504-4418-BF1B-57AAA8D632BB}" srcOrd="0" destOrd="0" parTransId="{F958F537-1AC8-42D0-A3D6-1946C81D0A77}" sibTransId="{E193ED30-2030-428A-BFE9-897552AB6D90}"/>
    <dgm:cxn modelId="{E005A1A7-2237-4B9C-AE76-C65966836960}" type="presOf" srcId="{8AD054E5-FC46-4820-83F6-26520C54311F}" destId="{28866AFA-54FE-4230-AD2C-618C0E046F16}" srcOrd="0" destOrd="0" presId="urn:microsoft.com/office/officeart/2005/8/layout/list1"/>
    <dgm:cxn modelId="{C24673AF-2380-414B-BD69-BF1EC9712BF0}" srcId="{8AD054E5-FC46-4820-83F6-26520C54311F}" destId="{09276953-D932-41F0-B3BF-3451230D9CC4}" srcOrd="0" destOrd="0" parTransId="{7EF0959C-913A-4285-875C-05F32788231D}" sibTransId="{1B1E2215-EAFB-412B-88D8-9DFF75AA098B}"/>
    <dgm:cxn modelId="{DC1391B8-D09F-4461-BADE-2719703F4F09}" srcId="{62998D01-AE86-4291-9FCA-50CA8CF25DE5}" destId="{FC647F64-E2E3-4505-BB41-5FA7C4DD09F1}" srcOrd="1" destOrd="0" parTransId="{998D9236-2B92-4BF0-855A-40ED116B5671}" sibTransId="{BF823292-56FE-4EA4-8100-99641C93EDD8}"/>
    <dgm:cxn modelId="{4BA2B4B9-03F2-41EF-A2D4-A8E55BA1E8C8}" type="presOf" srcId="{5459B3B5-8169-4E49-B103-170588EB3B34}" destId="{B70895ED-12E9-4648-B0D1-89027C8D8474}" srcOrd="0" destOrd="1" presId="urn:microsoft.com/office/officeart/2005/8/layout/list1"/>
    <dgm:cxn modelId="{CABC25C0-676C-4BD2-BC68-A21CF0E7F150}" srcId="{62998D01-AE86-4291-9FCA-50CA8CF25DE5}" destId="{35B461C6-6382-4543-BD4A-EF700E076ECA}" srcOrd="3" destOrd="0" parTransId="{EF179938-C85E-4897-AC7E-B7A562E25686}" sibTransId="{FE24AFBC-3B11-4DBC-9184-40D532F99B47}"/>
    <dgm:cxn modelId="{BB728EC3-DA3A-4E75-BCFC-02ED308C575C}" type="presOf" srcId="{FC647F64-E2E3-4505-BB41-5FA7C4DD09F1}" destId="{2BB26194-725E-4765-A5C8-51A053578520}" srcOrd="0" destOrd="0" presId="urn:microsoft.com/office/officeart/2005/8/layout/list1"/>
    <dgm:cxn modelId="{3DB7B4E1-A7A0-4292-9BBA-5C3008717CBD}" srcId="{35B461C6-6382-4543-BD4A-EF700E076ECA}" destId="{E34B5EE3-1B5E-4AF5-A5E4-564433434308}" srcOrd="0" destOrd="0" parTransId="{5364CDE5-C34F-4B42-9B6C-B5D43B153F41}" sibTransId="{EAEBECD2-2D8B-4703-9370-F632A4886CC8}"/>
    <dgm:cxn modelId="{B6D039FA-9099-4D52-8B93-CC25AF750A11}" srcId="{FC647F64-E2E3-4505-BB41-5FA7C4DD09F1}" destId="{5459B3B5-8169-4E49-B103-170588EB3B34}" srcOrd="1" destOrd="0" parTransId="{179E0A91-1154-4891-B31A-000A7852C42C}" sibTransId="{A42DCB2C-5948-4877-9993-6D730C2DD318}"/>
    <dgm:cxn modelId="{41118C21-658F-4141-A6D4-E69D7E06D2D5}" type="presParOf" srcId="{369687BC-D502-4B8B-9BE2-5986A732263D}" destId="{A223E35A-9417-4648-B36C-4A9B6B60C8B4}" srcOrd="0" destOrd="0" presId="urn:microsoft.com/office/officeart/2005/8/layout/list1"/>
    <dgm:cxn modelId="{BFB53D4C-769E-499F-9256-24FEFA56BA9E}" type="presParOf" srcId="{A223E35A-9417-4648-B36C-4A9B6B60C8B4}" destId="{44AE0557-E932-459B-90ED-2F09E09DDBC2}" srcOrd="0" destOrd="0" presId="urn:microsoft.com/office/officeart/2005/8/layout/list1"/>
    <dgm:cxn modelId="{45351C38-B1B8-44E1-B67F-C19AFF67A492}" type="presParOf" srcId="{A223E35A-9417-4648-B36C-4A9B6B60C8B4}" destId="{2F235A85-4436-44FC-BA24-DE927621561A}" srcOrd="1" destOrd="0" presId="urn:microsoft.com/office/officeart/2005/8/layout/list1"/>
    <dgm:cxn modelId="{FFC4617F-AD02-4AFB-99E8-FA59CD89093D}" type="presParOf" srcId="{369687BC-D502-4B8B-9BE2-5986A732263D}" destId="{BFC246B1-C0C9-4EA9-A2B0-B23D6FD9C60D}" srcOrd="1" destOrd="0" presId="urn:microsoft.com/office/officeart/2005/8/layout/list1"/>
    <dgm:cxn modelId="{35CF7E7D-25E1-490D-A179-1CA4A8765B99}" type="presParOf" srcId="{369687BC-D502-4B8B-9BE2-5986A732263D}" destId="{574E7E44-BAD8-4BB9-BE6C-89CFA27ADA5D}" srcOrd="2" destOrd="0" presId="urn:microsoft.com/office/officeart/2005/8/layout/list1"/>
    <dgm:cxn modelId="{D2AF2AB0-3C9D-4013-8205-940F51BF27C8}" type="presParOf" srcId="{369687BC-D502-4B8B-9BE2-5986A732263D}" destId="{9FF81A00-4033-4FA0-AFBE-2972EC8FE98E}" srcOrd="3" destOrd="0" presId="urn:microsoft.com/office/officeart/2005/8/layout/list1"/>
    <dgm:cxn modelId="{B4F080EB-702B-41AA-9A67-5ACBE8DBD215}" type="presParOf" srcId="{369687BC-D502-4B8B-9BE2-5986A732263D}" destId="{250D678A-5952-497A-81B9-1F2B4FA039F2}" srcOrd="4" destOrd="0" presId="urn:microsoft.com/office/officeart/2005/8/layout/list1"/>
    <dgm:cxn modelId="{70D5FD78-0868-4438-A15E-E6698CC9D68C}" type="presParOf" srcId="{250D678A-5952-497A-81B9-1F2B4FA039F2}" destId="{2BB26194-725E-4765-A5C8-51A053578520}" srcOrd="0" destOrd="0" presId="urn:microsoft.com/office/officeart/2005/8/layout/list1"/>
    <dgm:cxn modelId="{7741139D-72A0-4A74-A90C-8400E8971B34}" type="presParOf" srcId="{250D678A-5952-497A-81B9-1F2B4FA039F2}" destId="{3A1FBA47-22D4-4F4A-AF4C-8C83CFA045D1}" srcOrd="1" destOrd="0" presId="urn:microsoft.com/office/officeart/2005/8/layout/list1"/>
    <dgm:cxn modelId="{214E9A23-5771-4EF5-865E-B93A0665D8E9}" type="presParOf" srcId="{369687BC-D502-4B8B-9BE2-5986A732263D}" destId="{6A95E5A9-9AB9-46CE-8B6C-88CC610D0A5E}" srcOrd="5" destOrd="0" presId="urn:microsoft.com/office/officeart/2005/8/layout/list1"/>
    <dgm:cxn modelId="{3147A827-4AD6-4F4B-A6EA-0BD3A14FF283}" type="presParOf" srcId="{369687BC-D502-4B8B-9BE2-5986A732263D}" destId="{B70895ED-12E9-4648-B0D1-89027C8D8474}" srcOrd="6" destOrd="0" presId="urn:microsoft.com/office/officeart/2005/8/layout/list1"/>
    <dgm:cxn modelId="{BFE68530-403A-4CD4-8FEF-44A81573F306}" type="presParOf" srcId="{369687BC-D502-4B8B-9BE2-5986A732263D}" destId="{FCF33364-A48C-42C1-AC9B-543A2F271E4F}" srcOrd="7" destOrd="0" presId="urn:microsoft.com/office/officeart/2005/8/layout/list1"/>
    <dgm:cxn modelId="{92991B63-FB22-4F12-B081-B48A1986FDC1}" type="presParOf" srcId="{369687BC-D502-4B8B-9BE2-5986A732263D}" destId="{0F2FCC02-425B-45DC-BB44-AA20BD5F39F7}" srcOrd="8" destOrd="0" presId="urn:microsoft.com/office/officeart/2005/8/layout/list1"/>
    <dgm:cxn modelId="{98622766-B7DB-4332-81C6-93F0FF83853D}" type="presParOf" srcId="{0F2FCC02-425B-45DC-BB44-AA20BD5F39F7}" destId="{28866AFA-54FE-4230-AD2C-618C0E046F16}" srcOrd="0" destOrd="0" presId="urn:microsoft.com/office/officeart/2005/8/layout/list1"/>
    <dgm:cxn modelId="{B6A738C6-19EF-40ED-B5D1-C4BC16236700}" type="presParOf" srcId="{0F2FCC02-425B-45DC-BB44-AA20BD5F39F7}" destId="{DB874072-1F3B-4D13-AAE7-6070F53154F2}" srcOrd="1" destOrd="0" presId="urn:microsoft.com/office/officeart/2005/8/layout/list1"/>
    <dgm:cxn modelId="{F0756CAF-5CF6-410F-BAA3-A56BE50412FB}" type="presParOf" srcId="{369687BC-D502-4B8B-9BE2-5986A732263D}" destId="{29827042-C6C6-4289-A33F-833EDCB054E4}" srcOrd="9" destOrd="0" presId="urn:microsoft.com/office/officeart/2005/8/layout/list1"/>
    <dgm:cxn modelId="{6F327AF3-2EE1-4685-B62F-10C2FAFCAED7}" type="presParOf" srcId="{369687BC-D502-4B8B-9BE2-5986A732263D}" destId="{0A467F96-11FE-424F-8160-D447873D3B51}" srcOrd="10" destOrd="0" presId="urn:microsoft.com/office/officeart/2005/8/layout/list1"/>
    <dgm:cxn modelId="{589972C2-3C85-4FDF-89BE-583F32E3B910}" type="presParOf" srcId="{369687BC-D502-4B8B-9BE2-5986A732263D}" destId="{25CF11AF-D3D1-458A-BF3B-8E0ACEFBCEEC}" srcOrd="11" destOrd="0" presId="urn:microsoft.com/office/officeart/2005/8/layout/list1"/>
    <dgm:cxn modelId="{207C2A66-DF8D-40E0-B7A3-E68C4EFE176A}" type="presParOf" srcId="{369687BC-D502-4B8B-9BE2-5986A732263D}" destId="{32ECE051-3D2D-4A1C-8507-BF95D73C9474}" srcOrd="12" destOrd="0" presId="urn:microsoft.com/office/officeart/2005/8/layout/list1"/>
    <dgm:cxn modelId="{0EC368B1-AC9F-4A28-B511-F1AC8A682BFC}" type="presParOf" srcId="{32ECE051-3D2D-4A1C-8507-BF95D73C9474}" destId="{6BBEA637-972F-41AC-9559-C15FB2E4A183}" srcOrd="0" destOrd="0" presId="urn:microsoft.com/office/officeart/2005/8/layout/list1"/>
    <dgm:cxn modelId="{2A7672A1-C11C-4EC1-A22D-CD65188CCC46}" type="presParOf" srcId="{32ECE051-3D2D-4A1C-8507-BF95D73C9474}" destId="{AC496A18-69F7-4BB6-9371-B19B263F7497}" srcOrd="1" destOrd="0" presId="urn:microsoft.com/office/officeart/2005/8/layout/list1"/>
    <dgm:cxn modelId="{4904C705-2444-42FE-9666-BAD54147CD8B}" type="presParOf" srcId="{369687BC-D502-4B8B-9BE2-5986A732263D}" destId="{D254CC52-34FA-4E39-A7BC-79252D2D5F03}" srcOrd="13" destOrd="0" presId="urn:microsoft.com/office/officeart/2005/8/layout/list1"/>
    <dgm:cxn modelId="{6EE8FEFE-4939-40F9-9D4B-E2F7401BA2FE}" type="presParOf" srcId="{369687BC-D502-4B8B-9BE2-5986A732263D}" destId="{78901656-D173-48A8-BC4A-F428E1907D8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E7E44-BAD8-4BB9-BE6C-89CFA27ADA5D}">
      <dsp:nvSpPr>
        <dsp:cNvPr id="0" name=""/>
        <dsp:cNvSpPr/>
      </dsp:nvSpPr>
      <dsp:spPr>
        <a:xfrm>
          <a:off x="0" y="231591"/>
          <a:ext cx="11506200" cy="103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93009" tIns="291592" rIns="89300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800" b="1" kern="1200"/>
            <a:t>La transacción se debe realizar completamente o no se realiza.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800" b="1" kern="1200"/>
            <a:t>Si existe un fallo en la ejecución, el sistema debe volver al estado original</a:t>
          </a:r>
          <a:r>
            <a:rPr lang="es-AR" sz="2200" b="1" kern="1200"/>
            <a:t>.</a:t>
          </a:r>
        </a:p>
      </dsp:txBody>
      <dsp:txXfrm>
        <a:off x="0" y="231591"/>
        <a:ext cx="11506200" cy="1036350"/>
      </dsp:txXfrm>
    </dsp:sp>
    <dsp:sp modelId="{2F235A85-4436-44FC-BA24-DE927621561A}">
      <dsp:nvSpPr>
        <dsp:cNvPr id="0" name=""/>
        <dsp:cNvSpPr/>
      </dsp:nvSpPr>
      <dsp:spPr>
        <a:xfrm>
          <a:off x="575310" y="69300"/>
          <a:ext cx="8054340" cy="3689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435" tIns="0" rIns="30443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ATOMIC</a:t>
          </a:r>
          <a:r>
            <a:rPr lang="es-AR" sz="3300" kern="1200" dirty="0"/>
            <a:t> </a:t>
          </a:r>
          <a:r>
            <a:rPr lang="es-AR" sz="2400" kern="1200" dirty="0"/>
            <a:t>(Atomicidad)</a:t>
          </a:r>
        </a:p>
      </dsp:txBody>
      <dsp:txXfrm>
        <a:off x="593320" y="87310"/>
        <a:ext cx="8018320" cy="332910"/>
      </dsp:txXfrm>
    </dsp:sp>
    <dsp:sp modelId="{B70895ED-12E9-4648-B0D1-89027C8D8474}">
      <dsp:nvSpPr>
        <dsp:cNvPr id="0" name=""/>
        <dsp:cNvSpPr/>
      </dsp:nvSpPr>
      <dsp:spPr>
        <a:xfrm>
          <a:off x="0" y="1550181"/>
          <a:ext cx="11506200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93009" tIns="291592" rIns="89300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800" b="1" kern="1200"/>
            <a:t>La transacción debe tener un estado valido al inicio y dejar un estado valido al final.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800" b="1" kern="1200"/>
            <a:t>Un estado valido, es un estado proporcionado por las reglas de la base de datos</a:t>
          </a:r>
          <a:r>
            <a:rPr lang="es-AR" sz="1800" kern="1200"/>
            <a:t>.</a:t>
          </a:r>
        </a:p>
      </dsp:txBody>
      <dsp:txXfrm>
        <a:off x="0" y="1550181"/>
        <a:ext cx="11506200" cy="970200"/>
      </dsp:txXfrm>
    </dsp:sp>
    <dsp:sp modelId="{3A1FBA47-22D4-4F4A-AF4C-8C83CFA045D1}">
      <dsp:nvSpPr>
        <dsp:cNvPr id="0" name=""/>
        <dsp:cNvSpPr/>
      </dsp:nvSpPr>
      <dsp:spPr>
        <a:xfrm>
          <a:off x="575310" y="1343541"/>
          <a:ext cx="8054340" cy="41328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435" tIns="0" rIns="30443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 dirty="0"/>
            <a:t>CONSISTENT</a:t>
          </a:r>
          <a:r>
            <a:rPr lang="es-AR" sz="3300" kern="1200" dirty="0"/>
            <a:t> </a:t>
          </a:r>
          <a:r>
            <a:rPr lang="es-AR" sz="2400" kern="1200" dirty="0"/>
            <a:t>(Consistencia)</a:t>
          </a:r>
        </a:p>
      </dsp:txBody>
      <dsp:txXfrm>
        <a:off x="595485" y="1363716"/>
        <a:ext cx="8013990" cy="372930"/>
      </dsp:txXfrm>
    </dsp:sp>
    <dsp:sp modelId="{0A467F96-11FE-424F-8160-D447873D3B51}">
      <dsp:nvSpPr>
        <dsp:cNvPr id="0" name=""/>
        <dsp:cNvSpPr/>
      </dsp:nvSpPr>
      <dsp:spPr>
        <a:xfrm>
          <a:off x="0" y="2802621"/>
          <a:ext cx="11506200" cy="926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93009" tIns="291592" rIns="89300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800" b="1" kern="1200" dirty="0"/>
            <a:t>La transacción debe bloquear los datos que participan en la transacción para que no puedan ser modificados por otros sistemas</a:t>
          </a:r>
          <a:r>
            <a:rPr lang="es-AR" sz="1400" b="1" kern="1200" dirty="0"/>
            <a:t>.</a:t>
          </a:r>
        </a:p>
      </dsp:txBody>
      <dsp:txXfrm>
        <a:off x="0" y="2802621"/>
        <a:ext cx="11506200" cy="926100"/>
      </dsp:txXfrm>
    </dsp:sp>
    <dsp:sp modelId="{DB874072-1F3B-4D13-AAE7-6070F53154F2}">
      <dsp:nvSpPr>
        <dsp:cNvPr id="0" name=""/>
        <dsp:cNvSpPr/>
      </dsp:nvSpPr>
      <dsp:spPr>
        <a:xfrm>
          <a:off x="575310" y="2595981"/>
          <a:ext cx="8054340" cy="413280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435" tIns="0" rIns="30443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800" kern="1200"/>
            <a:t>ISOLATION</a:t>
          </a:r>
          <a:r>
            <a:rPr lang="es-AR" sz="3300" kern="1200"/>
            <a:t> </a:t>
          </a:r>
          <a:r>
            <a:rPr lang="es-AR" sz="2400" kern="1200"/>
            <a:t>(Aislamiento)</a:t>
          </a:r>
        </a:p>
      </dsp:txBody>
      <dsp:txXfrm>
        <a:off x="595485" y="2616156"/>
        <a:ext cx="8013990" cy="372930"/>
      </dsp:txXfrm>
    </dsp:sp>
    <dsp:sp modelId="{78901656-D173-48A8-BC4A-F428E1907D87}">
      <dsp:nvSpPr>
        <dsp:cNvPr id="0" name=""/>
        <dsp:cNvSpPr/>
      </dsp:nvSpPr>
      <dsp:spPr>
        <a:xfrm>
          <a:off x="0" y="4010961"/>
          <a:ext cx="11506200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93009" tIns="291592" rIns="89300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800" b="1" kern="1200"/>
            <a:t>La transacción debe ser duradera, es decir que debe persistir en el tiempo</a:t>
          </a:r>
          <a:r>
            <a:rPr lang="es-AR" sz="1500" b="1" kern="1200"/>
            <a:t>.</a:t>
          </a:r>
        </a:p>
      </dsp:txBody>
      <dsp:txXfrm>
        <a:off x="0" y="4010961"/>
        <a:ext cx="11506200" cy="672525"/>
      </dsp:txXfrm>
    </dsp:sp>
    <dsp:sp modelId="{AC496A18-69F7-4BB6-9371-B19B263F7497}">
      <dsp:nvSpPr>
        <dsp:cNvPr id="0" name=""/>
        <dsp:cNvSpPr/>
      </dsp:nvSpPr>
      <dsp:spPr>
        <a:xfrm>
          <a:off x="575310" y="3804321"/>
          <a:ext cx="8054340" cy="413280"/>
        </a:xfrm>
        <a:prstGeom prst="roundRect">
          <a:avLst/>
        </a:prstGeom>
        <a:solidFill>
          <a:schemeClr val="accent1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435" tIns="0" rIns="30443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300" kern="1200"/>
            <a:t>DURABLE</a:t>
          </a:r>
          <a:r>
            <a:rPr lang="es-AR" sz="2400" kern="1200"/>
            <a:t> ( Durabilidad )</a:t>
          </a:r>
        </a:p>
      </dsp:txBody>
      <dsp:txXfrm>
        <a:off x="595485" y="3824496"/>
        <a:ext cx="801399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BEF32-19E0-5446-B8BB-6810CE42D980}" type="datetimeFigureOut">
              <a:rPr lang="es-AR" smtClean="0"/>
              <a:t>18/4/20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7F39C-CA46-0B47-BA46-C87DD2F9764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597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El contexto de esa epoca. Por un lado…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7935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04634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20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12969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21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46020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22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9723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23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2566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24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5363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97309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26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87533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27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0027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28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592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Y por otro lado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511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29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949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30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9456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31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40665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32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612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35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07397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36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97584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37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5125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38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4705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39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89676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40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96371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Gestion Empresarial: las bd forman parte de un stack, hardarware midelware aplicacione de gestion y monitoreo, etc</a:t>
            </a: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1789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41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5226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42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55585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43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8418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44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3163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45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8954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46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0182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47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8704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48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67244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49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296785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50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0626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Relational Database Management System (RDBMS)</a:t>
            </a: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7496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51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4714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52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01776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53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2108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54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8151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generacion de datos no es solo gigantesca en volumen sino en rapidez y velocidad pero tambien diversificado en variedad. </a:t>
            </a:r>
          </a:p>
          <a:p>
            <a:endParaRPr lang="es-A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A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 impone nuevos desavios a la manera tradicional de almacenar usando bases de datos relacionales que no fueron diseñados para la web.</a:t>
            </a:r>
            <a:endParaRPr lang="es-AR" b="1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72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3518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datos no estructurados: se caracterizan por no tener un formato específico (word, pdf, archivos multimedia).</a:t>
            </a:r>
            <a:endParaRPr lang="es-A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9243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datos semi estructurdados:no tiene una estructura perfectamente definida como los datos estructurados pero si presentan una organización definida en sus metadatos donde describen los objetos y sus relaciones ej. HTML, XML o JSON.</a:t>
            </a:r>
            <a:endParaRPr lang="es-A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7305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Ante de esperar que los desarrolladores de bases de dato les diera la solucion estas empresas crear su propios modelos de bases de datos.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7F39C-CA46-0B47-BA46-C87DD2F9764C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2608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25440-8FD7-DF42-983E-C44FCAA6E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C13E2C-967D-6841-916A-ADFED1AE1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A2669F-75ED-5547-B0AE-C89BFE42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0FCC63-9A63-384E-9187-9071AE9A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04BFC1-D158-354A-99F9-4C0EE767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56310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B2DCE-CF4F-ED4B-A840-B490C8E9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7CA88E-12BC-F043-BD9D-2F6D20D50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FF91D7-908D-0C46-8C0C-23E45F61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A3DB9A-A2DB-3E40-B563-D579FF217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9E1FAA-2762-564F-BDD3-A56AE29A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328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40AA99-2A04-6D41-8E45-66612B25C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2E5835C-F2BC-7642-A274-B4440D425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53B036-3883-7F49-B2D5-05C8EA60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77230D-6EA1-224B-9383-7476A206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B01EE2-2380-8148-B9A3-9FB2B713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1201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4A5F3-999F-E54D-B488-F6A96319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1476AC-AC44-7A45-9D7F-131F1436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0BDD34-4732-C547-A180-163CA821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F421FB-FA67-B746-A93F-8050482A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058DF2-EF79-1C4A-898B-6031F4457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5795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FBD4F-8A0E-BA44-85A7-4A0573B75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09ED59-0BA2-8D4C-97FC-7E6EC9287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0CA77E-5590-6846-AFB4-8DDD201E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80C940-BAE1-8C4E-BBC3-41F53962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EE5677-F2AB-FB42-B3D6-3115BE27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69343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0B4A5-587D-5545-9EC2-B10DF053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33DB57-7D98-4F48-98B0-3583CBA66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0DB8E1-ACF2-2046-BBE3-86BFEF818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F0D189-0A17-2249-B283-480E6529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6FC842-9844-2D4C-B21E-B28B482B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7975AD-B3B4-074A-AD84-FC61F9BD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9067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19BB1-AB76-4540-8AEF-A9AE0188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0414A5-EC94-FC4B-A63D-E71BE3CC5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F86120-1B77-F047-9E28-668E53E8B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0D409CE-04E4-7D48-97AE-E5CCB5BA4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752503-88D0-EC4C-9F9A-7C41EEB9E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3017A93-BFE7-B841-A78F-30F31484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7C29354-EAF1-4240-92F5-4783A08B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923C157-7E55-D947-99DA-9FFAAE6B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48000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DABE6-7FE3-D94C-95D1-78643E739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CDF4EA-2BAE-D64B-8112-E70E721F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9CD77D7-AC17-7E42-85E1-59345505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C41C8E-0559-1143-AE68-09D5B2EE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478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860C189-BA71-0342-9C7F-5AC0A011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F705D13-982E-FB47-B0C7-109973030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0ED586-9D63-A44A-A02C-BC5B3C54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4162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4D330A-D966-7D41-8DCB-76F6F2FAF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CC3A19-96C3-8B4A-AA8E-B598ED37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F4F1E8-F491-234F-9649-4639C0CE4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45E16D-934E-0740-A3DC-C0862D61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B2CB6B2-A023-3541-9676-39C28CF14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5FD76A-2609-3843-9BF0-279AEC31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8178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B432C-1976-134C-B8C1-C17B5821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5F1CFC-BC2F-1D4C-A82F-FC86CE171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276EDE-1B31-6644-B07A-A85CE23D0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9EEE89-AE40-3045-8853-86B60DFFF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65A004-B5D0-E042-BE9C-C0336CCA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B2D97A-0C75-CF4B-90E6-CABB47B1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6762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ED71BB-D1F5-E94C-82A2-9A4990BF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DEE45A-5B5C-F04F-9B4E-F0883AE81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A7CD27-093A-5F49-B2A9-E9C9A5DCE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51A14-2AFE-3D4A-884B-69FC2708BFDF}" type="datetimeFigureOut">
              <a:rPr lang="es-AR" smtClean="0"/>
              <a:t>18/4/20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A9845C-77EB-9248-8107-3CF59611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DF0D0A-E19B-D94D-8B83-570F8E64F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A223-07EC-FF4E-B2A4-B8595FD03C3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3372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dis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tax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35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8">
            <a:extLst>
              <a:ext uri="{FF2B5EF4-FFF2-40B4-BE49-F238E27FC236}">
                <a16:creationId xmlns:a16="http://schemas.microsoft.com/office/drawing/2014/main" id="{5693D394-7103-294E-A09B-D29B681649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1" r="23561"/>
          <a:stretch>
            <a:fillRect/>
          </a:stretch>
        </p:blipFill>
        <p:spPr>
          <a:xfrm>
            <a:off x="5665830" y="1662025"/>
            <a:ext cx="5210937" cy="4208604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43CEC0-A569-A944-8C99-102455DCE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530" y="1223530"/>
            <a:ext cx="5990702" cy="380332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7D1CCA8-33F6-44EE-A552-E540515AFFCE}"/>
              </a:ext>
            </a:extLst>
          </p:cNvPr>
          <p:cNvSpPr/>
          <p:nvPr/>
        </p:nvSpPr>
        <p:spPr>
          <a:xfrm>
            <a:off x="649768" y="1223530"/>
            <a:ext cx="461554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b="1" dirty="0"/>
              <a:t>	DOCUMENTO TRABAJO PRACTICO</a:t>
            </a:r>
          </a:p>
          <a:p>
            <a:r>
              <a:rPr lang="es-AR" sz="1400" dirty="0"/>
              <a:t>{ </a:t>
            </a:r>
          </a:p>
          <a:p>
            <a:r>
              <a:rPr lang="es-AR" sz="1400" dirty="0"/>
              <a:t>    “</a:t>
            </a:r>
            <a:r>
              <a:rPr lang="es-AR" sz="1400" b="1" dirty="0"/>
              <a:t>_id</a:t>
            </a:r>
            <a:r>
              <a:rPr lang="es-AR" sz="1400" dirty="0"/>
              <a:t>' : ‘</a:t>
            </a:r>
            <a:r>
              <a:rPr lang="es-AR" sz="1400" b="1" dirty="0"/>
              <a:t>5”</a:t>
            </a:r>
            <a:r>
              <a:rPr lang="es-AR" sz="1400" dirty="0"/>
              <a:t>,</a:t>
            </a:r>
          </a:p>
          <a:p>
            <a:r>
              <a:rPr lang="es-AR" sz="1400" dirty="0"/>
              <a:t>    “</a:t>
            </a:r>
            <a:r>
              <a:rPr lang="es-AR" sz="1400" b="1" dirty="0"/>
              <a:t>Tema”</a:t>
            </a:r>
            <a:r>
              <a:rPr lang="es-AR" sz="1400" dirty="0"/>
              <a:t> : “</a:t>
            </a:r>
            <a:r>
              <a:rPr lang="es-AR" sz="1400" b="1" dirty="0"/>
              <a:t>Base Datos NoSQL”</a:t>
            </a:r>
            <a:r>
              <a:rPr lang="es-AR" sz="1400" dirty="0"/>
              <a:t>,</a:t>
            </a:r>
          </a:p>
          <a:p>
            <a:r>
              <a:rPr lang="es-AR" sz="1400" dirty="0"/>
              <a:t>    “</a:t>
            </a:r>
            <a:r>
              <a:rPr lang="es-AR" sz="1400" b="1" dirty="0"/>
              <a:t>Materia”</a:t>
            </a:r>
            <a:r>
              <a:rPr lang="es-AR" sz="1400" dirty="0"/>
              <a:t> : “</a:t>
            </a:r>
            <a:r>
              <a:rPr lang="es-AR" sz="1400" b="1" dirty="0"/>
              <a:t>Plataformas de TI III”</a:t>
            </a:r>
            <a:r>
              <a:rPr lang="es-AR" sz="1400" dirty="0"/>
              <a:t>,</a:t>
            </a:r>
          </a:p>
          <a:p>
            <a:r>
              <a:rPr lang="es-AR" sz="1400" dirty="0"/>
              <a:t>    “</a:t>
            </a:r>
            <a:r>
              <a:rPr lang="es-AR" sz="1400" b="1" dirty="0"/>
              <a:t>Profesor” </a:t>
            </a:r>
            <a:r>
              <a:rPr lang="es-AR" sz="1400" dirty="0"/>
              <a:t>: “</a:t>
            </a:r>
            <a:r>
              <a:rPr lang="es-AR" sz="1400" b="1" dirty="0"/>
              <a:t>Claudio Zamoszczyk”</a:t>
            </a:r>
            <a:endParaRPr lang="es-AR" sz="1400" dirty="0"/>
          </a:p>
          <a:p>
            <a:r>
              <a:rPr lang="es-AR" sz="1400" dirty="0"/>
              <a:t>    “</a:t>
            </a:r>
            <a:r>
              <a:rPr lang="es-AR" sz="1400" b="1" dirty="0"/>
              <a:t>Integrantes</a:t>
            </a:r>
            <a:r>
              <a:rPr lang="es-AR" sz="1400" dirty="0"/>
              <a:t>’ : [</a:t>
            </a:r>
          </a:p>
          <a:p>
            <a:r>
              <a:rPr lang="es-AR" sz="1400" dirty="0"/>
              <a:t>	            {</a:t>
            </a:r>
          </a:p>
          <a:p>
            <a:r>
              <a:rPr lang="es-AR" sz="1400" dirty="0"/>
              <a:t> 	                “</a:t>
            </a:r>
            <a:r>
              <a:rPr lang="es-AR" sz="1400" b="1" dirty="0"/>
              <a:t>Nombre</a:t>
            </a:r>
            <a:r>
              <a:rPr lang="es-AR" sz="1400" dirty="0"/>
              <a:t>”: “Diego”</a:t>
            </a:r>
          </a:p>
          <a:p>
            <a:r>
              <a:rPr lang="es-AR" sz="1400" dirty="0"/>
              <a:t> 	                “</a:t>
            </a:r>
            <a:r>
              <a:rPr lang="es-AR" sz="1400" b="1" dirty="0"/>
              <a:t>Apellido</a:t>
            </a:r>
            <a:r>
              <a:rPr lang="es-AR" sz="1400" dirty="0"/>
              <a:t>”: “Malvasi”</a:t>
            </a:r>
          </a:p>
          <a:p>
            <a:r>
              <a:rPr lang="es-AR" sz="1400" dirty="0"/>
              <a:t>	            },</a:t>
            </a:r>
          </a:p>
          <a:p>
            <a:r>
              <a:rPr lang="es-AR" sz="1400" dirty="0"/>
              <a:t>	           {</a:t>
            </a:r>
          </a:p>
          <a:p>
            <a:r>
              <a:rPr lang="es-AR" sz="1400" dirty="0"/>
              <a:t> 		    “</a:t>
            </a:r>
            <a:r>
              <a:rPr lang="es-AR" sz="1400" b="1" dirty="0"/>
              <a:t>Nombre</a:t>
            </a:r>
            <a:r>
              <a:rPr lang="es-AR" sz="1400" dirty="0"/>
              <a:t>”: “Bernardo”</a:t>
            </a:r>
          </a:p>
          <a:p>
            <a:r>
              <a:rPr lang="es-AR" sz="1400" dirty="0"/>
              <a:t> 		    “</a:t>
            </a:r>
            <a:r>
              <a:rPr lang="es-AR" sz="1400" b="1" dirty="0"/>
              <a:t>Apellido</a:t>
            </a:r>
            <a:r>
              <a:rPr lang="es-AR" sz="1400" dirty="0"/>
              <a:t>”: “Luscher”</a:t>
            </a:r>
          </a:p>
          <a:p>
            <a:r>
              <a:rPr lang="es-AR" sz="1400" dirty="0"/>
              <a:t>	             ]</a:t>
            </a:r>
          </a:p>
          <a:p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B4D716D-9CCF-BA42-92B8-F4A7B7453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138" y="122353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51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10E5152-595F-A34F-9D62-C56F3C89B93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8" y="711199"/>
            <a:ext cx="11082564" cy="50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03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620D6-62F4-8246-90B8-4C277556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  Datos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5D2595-2412-E242-A3DC-C5F9AA4AE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Incremento usuarios, dispositivos y aplicaciones mobiles</a:t>
            </a:r>
          </a:p>
          <a:p>
            <a:r>
              <a:rPr lang="es-AR"/>
              <a:t>Big Data</a:t>
            </a:r>
          </a:p>
          <a:p>
            <a:endParaRPr lang="es-AR"/>
          </a:p>
          <a:p>
            <a:pPr marL="0" indent="0">
              <a:buNone/>
            </a:pPr>
            <a:endParaRPr lang="es-AR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B24A867-AD77-4249-8FCD-0544BEC6B782}"/>
              </a:ext>
            </a:extLst>
          </p:cNvPr>
          <p:cNvCxnSpPr/>
          <p:nvPr/>
        </p:nvCxnSpPr>
        <p:spPr>
          <a:xfrm>
            <a:off x="874295" y="584784"/>
            <a:ext cx="0" cy="72443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743342F4-5BFD-AF41-BAC8-807B79CD0B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826" y="2513811"/>
            <a:ext cx="6990347" cy="37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3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FE87F8-E200-3548-8D68-8911B283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Datos Estructurados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7735AA-98E6-434B-99A0-16804FF46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211" y="2005264"/>
            <a:ext cx="8839578" cy="3477586"/>
          </a:xfrm>
        </p:spPr>
      </p:pic>
    </p:spTree>
    <p:extLst>
      <p:ext uri="{BB962C8B-B14F-4D97-AF65-F5344CB8AC3E}">
        <p14:creationId xmlns:p14="http://schemas.microsoft.com/office/powerpoint/2010/main" val="364238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F53A7-E1D0-DE43-B831-35C04B2A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Datos No Estructurados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68D6819-10E5-D94B-BF5A-1EC945529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4376" y="1409219"/>
            <a:ext cx="6143247" cy="5083656"/>
          </a:xfrm>
        </p:spPr>
      </p:pic>
    </p:spTree>
    <p:extLst>
      <p:ext uri="{BB962C8B-B14F-4D97-AF65-F5344CB8AC3E}">
        <p14:creationId xmlns:p14="http://schemas.microsoft.com/office/powerpoint/2010/main" val="310270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240A6-C34E-4941-99B1-73B380D0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Datos SemiesEstructurados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149E98-C494-AC43-AED7-5E0B04E15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1732" y="1451460"/>
            <a:ext cx="6428536" cy="5197992"/>
          </a:xfrm>
        </p:spPr>
      </p:pic>
    </p:spTree>
    <p:extLst>
      <p:ext uri="{BB962C8B-B14F-4D97-AF65-F5344CB8AC3E}">
        <p14:creationId xmlns:p14="http://schemas.microsoft.com/office/powerpoint/2010/main" val="309812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6293A-8995-E74D-A12F-D4264A220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  Riesgo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D835D-A27C-6F46-9AD3-E6CD1BED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9695" cy="4351338"/>
          </a:xfrm>
        </p:spPr>
        <p:txBody>
          <a:bodyPr/>
          <a:lstStyle/>
          <a:p>
            <a:r>
              <a:rPr lang="es-AR"/>
              <a:t>Alta disponibiliad </a:t>
            </a:r>
          </a:p>
          <a:p>
            <a:r>
              <a:rPr lang="es-AR"/>
              <a:t>Disminuir tiempo de inactividad para mantenimiento</a:t>
            </a:r>
          </a:p>
          <a:p>
            <a:r>
              <a:rPr lang="es-AR"/>
              <a:t>Performance</a:t>
            </a:r>
          </a:p>
          <a:p>
            <a:pPr marL="0" indent="0">
              <a:buNone/>
            </a:pPr>
            <a:endParaRPr lang="es-AR"/>
          </a:p>
          <a:p>
            <a:pPr marL="0" indent="0">
              <a:buNone/>
            </a:pPr>
            <a:endParaRPr lang="es-AR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CFD5F968-4692-4D48-B82F-A44A4EF5DC1B}"/>
              </a:ext>
            </a:extLst>
          </p:cNvPr>
          <p:cNvCxnSpPr/>
          <p:nvPr/>
        </p:nvCxnSpPr>
        <p:spPr>
          <a:xfrm>
            <a:off x="874295" y="584784"/>
            <a:ext cx="0" cy="72443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9C2DEDAE-9E32-D54E-A206-9F5565EF376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59" y="2179141"/>
            <a:ext cx="3733414" cy="36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47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DF7F5-64EA-3E41-9A62-AA39AEA2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  Tiempos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89A771-B112-E04E-9B32-FF927E108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Menor tiempo en las actualizaciones.</a:t>
            </a:r>
          </a:p>
          <a:p>
            <a:r>
              <a:rPr lang="es-AR"/>
              <a:t>Delivery continuo.</a:t>
            </a:r>
          </a:p>
          <a:p>
            <a:r>
              <a:rPr lang="es-AR"/>
              <a:t>Reduccion de tiempo de desarrollo</a:t>
            </a:r>
          </a:p>
          <a:p>
            <a:r>
              <a:rPr lang="es-AR"/>
              <a:t>Metodologias Agiles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D67B496-F192-0145-8747-F4FC9F12C604}"/>
              </a:ext>
            </a:extLst>
          </p:cNvPr>
          <p:cNvCxnSpPr/>
          <p:nvPr/>
        </p:nvCxnSpPr>
        <p:spPr>
          <a:xfrm>
            <a:off x="874295" y="584784"/>
            <a:ext cx="0" cy="72443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BD7DF33E-2B87-F241-B959-DE2C6542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05" y="4125375"/>
            <a:ext cx="8784389" cy="23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57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F46B9E-AE9F-AD41-8A83-7029D5B4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  Costos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E4248D-90E1-4C48-977D-80E7DCF3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Customizar la necesidad </a:t>
            </a:r>
          </a:p>
          <a:p>
            <a:r>
              <a:rPr lang="es-AR"/>
              <a:t>Flexibilidad </a:t>
            </a:r>
          </a:p>
          <a:p>
            <a:r>
              <a:rPr lang="es-AR"/>
              <a:t>Escalabilidad</a:t>
            </a:r>
          </a:p>
          <a:p>
            <a:pPr marL="0" indent="0">
              <a:buNone/>
            </a:pPr>
            <a:endParaRPr lang="es-AR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60A996C0-4417-064C-B84D-8F37017F284A}"/>
              </a:ext>
            </a:extLst>
          </p:cNvPr>
          <p:cNvCxnSpPr/>
          <p:nvPr/>
        </p:nvCxnSpPr>
        <p:spPr>
          <a:xfrm>
            <a:off x="874295" y="584784"/>
            <a:ext cx="0" cy="72443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64F06F0B-D86A-9247-B366-D62D147E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682" y="1148055"/>
            <a:ext cx="5748297" cy="53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5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5CFA8-3A8B-3042-A3AA-E3490086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Origen NoSQL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8B3FBF-6256-534F-8BBE-C6FEA10F9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9680"/>
          </a:xfrm>
        </p:spPr>
        <p:txBody>
          <a:bodyPr/>
          <a:lstStyle/>
          <a:p>
            <a:r>
              <a:rPr lang="es-AR"/>
              <a:t>Google y Amazon</a:t>
            </a:r>
          </a:p>
          <a:p>
            <a:pPr lvl="1"/>
            <a:r>
              <a:rPr lang="es-AR"/>
              <a:t>Sistemas Distribuidos</a:t>
            </a:r>
          </a:p>
          <a:p>
            <a:pPr lvl="1"/>
            <a:r>
              <a:rPr lang="es-AR"/>
              <a:t>Open Source</a:t>
            </a:r>
          </a:p>
          <a:p>
            <a:pPr lvl="1"/>
            <a:r>
              <a:rPr lang="es-AR"/>
              <a:t>No Relacional</a:t>
            </a:r>
          </a:p>
          <a:p>
            <a:pPr marL="457200" lvl="1" indent="0">
              <a:buNone/>
            </a:pPr>
            <a:endParaRPr lang="es-AR"/>
          </a:p>
          <a:p>
            <a:pPr marL="457200" lvl="1" indent="0">
              <a:buNone/>
            </a:pPr>
            <a:endParaRPr lang="es-AR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5D30236-636F-134D-97C4-E1A84E263AB3}"/>
              </a:ext>
            </a:extLst>
          </p:cNvPr>
          <p:cNvSpPr txBox="1">
            <a:spLocks/>
          </p:cNvSpPr>
          <p:nvPr/>
        </p:nvSpPr>
        <p:spPr>
          <a:xfrm>
            <a:off x="838200" y="4787815"/>
            <a:ext cx="10515600" cy="1020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/>
              <a:t>2009 se empieza usar la etiqueta NoSQL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6917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19B92-F1E6-ED41-BC2A-64B63F0B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NoSQL equal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97A214-3560-0F46-B223-AEB04EFFC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NoSQL es una forma corta de decir NOT ONLY SQL. El nombre aparecio posteriormente a la creacion de las bases</a:t>
            </a:r>
            <a:r>
              <a:rPr lang="es-AR">
                <a:effectLst/>
              </a:rPr>
              <a:t> </a:t>
            </a:r>
            <a:endParaRPr lang="es-AR"/>
          </a:p>
          <a:p>
            <a:r>
              <a:rPr lang="es-AR"/>
              <a:t>Twitter hashtag #nosql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4C4FD6C-64A2-D74F-BA3F-16B509CD0A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475" y="2868136"/>
            <a:ext cx="6876914" cy="34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7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B0F2F-A09D-1A40-85F9-3C3DF5F7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Agenda de Hoy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15CC00-F479-6F48-892E-33BDFEA16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Porque existe NoSQL?</a:t>
            </a:r>
          </a:p>
          <a:p>
            <a:r>
              <a:rPr lang="es-AR" dirty="0"/>
              <a:t>Tipo de Bases de Datos NoSQL.</a:t>
            </a:r>
          </a:p>
          <a:p>
            <a:r>
              <a:rPr lang="es-AR" dirty="0"/>
              <a:t>Que sistema NoSQL elegir?</a:t>
            </a:r>
          </a:p>
          <a:p>
            <a:r>
              <a:rPr lang="es-AR" dirty="0"/>
              <a:t>Consistencia Eventual</a:t>
            </a:r>
          </a:p>
          <a:p>
            <a:r>
              <a:rPr lang="es-AR" dirty="0"/>
              <a:t>ACID</a:t>
            </a:r>
          </a:p>
          <a:p>
            <a:r>
              <a:rPr lang="es-AR" dirty="0"/>
              <a:t>Tipos de Escalamiento</a:t>
            </a:r>
          </a:p>
          <a:p>
            <a:r>
              <a:rPr lang="es-AR" dirty="0"/>
              <a:t>Clusterización y Particionamiento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24396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84AB9-1F45-AA4A-B90D-E93A1DCA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>
                <a:solidFill>
                  <a:srgbClr val="7030A0"/>
                </a:solidFill>
              </a:rPr>
              <a:t>Tipo de Bases de Datos NoSQL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B3336F8-4541-2D43-8BEF-FCBEA92B0E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44" y="1587553"/>
            <a:ext cx="5376111" cy="490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02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ED51F-B0B8-A740-B9D4-C0687A4B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DCC06F-6827-5F4B-8FD2-595A5002E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5F144A-7BEA-CF4C-ACBD-77D7D9275DE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" y="332334"/>
            <a:ext cx="11232992" cy="6492875"/>
          </a:xfrm>
          <a:prstGeom prst="rect">
            <a:avLst/>
          </a:prstGeom>
        </p:spPr>
      </p:pic>
      <p:sp>
        <p:nvSpPr>
          <p:cNvPr id="5" name="Marco 4">
            <a:extLst>
              <a:ext uri="{FF2B5EF4-FFF2-40B4-BE49-F238E27FC236}">
                <a16:creationId xmlns:a16="http://schemas.microsoft.com/office/drawing/2014/main" id="{85A022FC-B989-D74E-A294-9C1DE8CD2FE5}"/>
              </a:ext>
            </a:extLst>
          </p:cNvPr>
          <p:cNvSpPr/>
          <p:nvPr/>
        </p:nvSpPr>
        <p:spPr>
          <a:xfrm>
            <a:off x="1481959" y="3578772"/>
            <a:ext cx="1166648" cy="157656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Marco 5">
            <a:extLst>
              <a:ext uri="{FF2B5EF4-FFF2-40B4-BE49-F238E27FC236}">
                <a16:creationId xmlns:a16="http://schemas.microsoft.com/office/drawing/2014/main" id="{ABCA9505-E790-9849-8716-019D98F5FDD9}"/>
              </a:ext>
            </a:extLst>
          </p:cNvPr>
          <p:cNvSpPr/>
          <p:nvPr/>
        </p:nvSpPr>
        <p:spPr>
          <a:xfrm>
            <a:off x="2402985" y="4346713"/>
            <a:ext cx="1166648" cy="278296"/>
          </a:xfrm>
          <a:prstGeom prst="fram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081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D78DB-073E-A04B-B7E9-35DAF44D7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/>
              <a:t>Clave - Valor</a:t>
            </a:r>
            <a:r>
              <a:rPr lang="es-AR">
                <a:effectLst/>
              </a:rPr>
              <a:t> 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8545E7-63A6-F54C-B0F3-B858840FA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24074" cy="4351338"/>
          </a:xfrm>
        </p:spPr>
        <p:txBody>
          <a:bodyPr/>
          <a:lstStyle/>
          <a:p>
            <a:r>
              <a:rPr lang="es-AR"/>
              <a:t>Son tablas hash, se busca por su clave y se recupera el valor que va asociado a esa clave.</a:t>
            </a:r>
            <a:r>
              <a:rPr lang="es-AR">
                <a:effectLst/>
              </a:rPr>
              <a:t> </a:t>
            </a:r>
          </a:p>
          <a:p>
            <a:r>
              <a:rPr lang="es-AR" i="1" u="sng"/>
              <a:t>Ventajas</a:t>
            </a:r>
            <a:r>
              <a:rPr lang="es-AR"/>
              <a:t>: Muy rapido. En indice hash,el tiempo de lectura y escritura es el mismo independiente de la cantidad de datos … </a:t>
            </a:r>
            <a:r>
              <a:rPr lang="es-AR" i="1" u="sng"/>
              <a:t>latencia es predecible</a:t>
            </a:r>
            <a:r>
              <a:rPr lang="es-AR"/>
              <a:t>. </a:t>
            </a:r>
          </a:p>
          <a:p>
            <a:r>
              <a:rPr lang="es-AR" i="1" u="sng"/>
              <a:t>Desventajas</a:t>
            </a:r>
            <a:r>
              <a:rPr lang="es-AR"/>
              <a:t>: “reverse lookups” la busqueda por algo dentro del valor.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C10F343-58C0-454D-BDC5-1DB6464D32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53" y="2021305"/>
            <a:ext cx="4860758" cy="33207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9BFC81-54E9-A04A-BFE5-C9C95FEEC6C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247" y="485616"/>
            <a:ext cx="4624705" cy="10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97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A2C87-CF8C-C14A-BB55-96280E57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		    Redis = remote diccionary server</a:t>
            </a:r>
            <a:br>
              <a:rPr lang="es-AR"/>
            </a:b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83F981-0613-C042-9809-561B0E02C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lnSpcReduction="10000"/>
          </a:bodyPr>
          <a:lstStyle/>
          <a:p>
            <a:r>
              <a:rPr lang="es-AR"/>
              <a:t>Es un In-memory db, guarada la info en la Cache.</a:t>
            </a:r>
          </a:p>
          <a:p>
            <a:r>
              <a:rPr lang="es-AR">
                <a:hlinkClick r:id="rId3"/>
              </a:rPr>
              <a:t>https://redis.io</a:t>
            </a:r>
            <a:endParaRPr lang="es-AR"/>
          </a:p>
          <a:p>
            <a:r>
              <a:rPr lang="es-AR"/>
              <a:t>set y get para almacenar y recuperar valores.</a:t>
            </a:r>
          </a:p>
          <a:p>
            <a:r>
              <a:rPr lang="es-AR"/>
              <a:t>Las estructuras acceptadas:</a:t>
            </a:r>
          </a:p>
          <a:p>
            <a:pPr lvl="1"/>
            <a:r>
              <a:rPr lang="es-AR"/>
              <a:t>String</a:t>
            </a:r>
          </a:p>
          <a:p>
            <a:pPr lvl="1"/>
            <a:r>
              <a:rPr lang="es-AR"/>
              <a:t>Lists</a:t>
            </a:r>
          </a:p>
          <a:p>
            <a:pPr lvl="1"/>
            <a:r>
              <a:rPr lang="es-AR"/>
              <a:t>Sets</a:t>
            </a:r>
          </a:p>
          <a:p>
            <a:pPr lvl="1"/>
            <a:r>
              <a:rPr lang="es-AR"/>
              <a:t>Shorted Sets</a:t>
            </a:r>
          </a:p>
          <a:p>
            <a:pPr lvl="1"/>
            <a:r>
              <a:rPr lang="es-AR"/>
              <a:t>Hashes </a:t>
            </a:r>
          </a:p>
          <a:p>
            <a:r>
              <a:rPr lang="es-AR"/>
              <a:t>Intergracion de datos se hacen a base de commandos</a:t>
            </a:r>
          </a:p>
          <a:p>
            <a:pPr lvl="1"/>
            <a:r>
              <a:rPr lang="es-AR"/>
              <a:t>https://redis.io/commands</a:t>
            </a:r>
          </a:p>
          <a:p>
            <a:pPr marL="457200" lvl="1" indent="0">
              <a:buNone/>
            </a:pPr>
            <a:endParaRPr lang="es-AR"/>
          </a:p>
          <a:p>
            <a:endParaRPr lang="es-AR"/>
          </a:p>
          <a:p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CC0677-C0A5-F449-8A44-81A058DFB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5125"/>
            <a:ext cx="2252600" cy="7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8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A2C87-CF8C-C14A-BB55-96280E57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83F981-0613-C042-9809-561B0E02C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9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/>
              <a:t>Casos de uso: Inicio session y Caro de compra</a:t>
            </a:r>
          </a:p>
          <a:p>
            <a:r>
              <a:rPr lang="es-AR"/>
              <a:t>Algunos sitios populares que usan redis:</a:t>
            </a:r>
          </a:p>
          <a:p>
            <a:pPr lvl="1"/>
            <a:r>
              <a:rPr lang="es-AR"/>
              <a:t>Twitter</a:t>
            </a:r>
          </a:p>
          <a:p>
            <a:pPr lvl="1"/>
            <a:r>
              <a:rPr lang="es-AR"/>
              <a:t>GitHub</a:t>
            </a:r>
          </a:p>
          <a:p>
            <a:pPr lvl="1"/>
            <a:r>
              <a:rPr lang="es-AR"/>
              <a:t>StackOverflow</a:t>
            </a:r>
          </a:p>
          <a:p>
            <a:pPr marL="457200" lvl="1" indent="0">
              <a:buNone/>
            </a:pPr>
            <a:endParaRPr lang="es-AR"/>
          </a:p>
          <a:p>
            <a:pPr marL="457200" lvl="1" indent="0">
              <a:buNone/>
            </a:pPr>
            <a:endParaRPr lang="es-AR"/>
          </a:p>
          <a:p>
            <a:pPr marL="457200" lvl="1" indent="0">
              <a:buNone/>
            </a:pPr>
            <a:endParaRPr lang="es-AR"/>
          </a:p>
          <a:p>
            <a:r>
              <a:rPr lang="es-AR"/>
              <a:t>Clientes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6CC0677-C0A5-F449-8A44-81A058DF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41746"/>
            <a:ext cx="2252600" cy="7723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9B003F-3D65-494A-883C-1B9DC0466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642" y="3094407"/>
            <a:ext cx="7462158" cy="32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06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A2C87-CF8C-C14A-BB55-96280E57F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AA2A22A-F1CC-6C45-9EFD-2D23BA7FC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5415" y="1440853"/>
            <a:ext cx="8761169" cy="4775401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6CC0677-C0A5-F449-8A44-81A058DFB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641746"/>
            <a:ext cx="2252600" cy="7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6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C5263-1648-BD46-B09A-8BD75B59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/>
              <a:t>Estructura de columna</a:t>
            </a:r>
            <a:r>
              <a:rPr lang="es-AR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7532EE-5CDB-7744-90E4-595D15569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/>
              <a:t>Es una herencia de las tablas de hash que permite almacenar subcolumnas</a:t>
            </a:r>
          </a:p>
          <a:p>
            <a:pPr marL="0" indent="0">
              <a:buNone/>
            </a:pPr>
            <a:r>
              <a:rPr lang="es-AR" u="sng"/>
              <a:t>Ventajas: </a:t>
            </a:r>
            <a:r>
              <a:rPr lang="es-AR"/>
              <a:t>se puede tener grande volumenes de registro mas de 2 billones. Es muy rapido para leer una columna, muy util cuando se hace Analitics. </a:t>
            </a:r>
          </a:p>
          <a:p>
            <a:pPr marL="0" indent="0">
              <a:buNone/>
            </a:pPr>
            <a:r>
              <a:rPr lang="es-AR" i="1" u="sng"/>
              <a:t>Desventajas:</a:t>
            </a:r>
            <a:r>
              <a:rPr lang="es-AR"/>
              <a:t> las operaciones Update y Delete son muy costosas por tratarse de listas enlazadas.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3B74C1-B071-464A-8572-75454AC5031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2913"/>
            <a:ext cx="5632601" cy="110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87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E65FB-E74D-3848-83D1-F2B5821A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		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80F61B-1727-BF4C-BD98-38C2F68AB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Nació con Facebook y fue donado a la fundacion Apache.</a:t>
            </a:r>
          </a:p>
          <a:p>
            <a:r>
              <a:rPr lang="es-AR"/>
              <a:t>Objetivo: almacenar y administrar una muy grande cantidad de datos estructurados corriendo encima de cientos a veces miles de nodos distribuidos en multiples areas geograficas.</a:t>
            </a:r>
          </a:p>
          <a:p>
            <a:r>
              <a:rPr lang="es-AR"/>
              <a:t>Provee escalamiento lineal y una superior fiabilidad.</a:t>
            </a:r>
          </a:p>
          <a:p>
            <a:r>
              <a:rPr lang="es-AR"/>
              <a:t>Su arquitectura esta basada en Dynamo de amazon y BigTable de google, heredando la fortaleza de 2 de las mejores raza de la base de datos NOSQL. </a:t>
            </a:r>
          </a:p>
          <a:p>
            <a:pPr marL="0" indent="0">
              <a:buNone/>
            </a:pPr>
            <a:r>
              <a:rPr lang="es-AR">
                <a:hlinkClick r:id="rId3"/>
              </a:rPr>
              <a:t>https://www.datastax.com</a:t>
            </a:r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6D6CF9-BE28-494F-B43B-9CC5E553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5124"/>
            <a:ext cx="197845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0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E65FB-E74D-3848-83D1-F2B5821A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80F61B-1727-BF4C-BD98-38C2F68AB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703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AR" b="1">
                <a:solidFill>
                  <a:srgbClr val="7030A0"/>
                </a:solidFill>
              </a:rPr>
              <a:t>Dynamo</a:t>
            </a:r>
            <a:r>
              <a:rPr lang="es-AR"/>
              <a:t>: Es un peer to peer (P2P) propietario, de </a:t>
            </a:r>
            <a:r>
              <a:rPr lang="es-AR" u="sng"/>
              <a:t>alta disponibil</a:t>
            </a:r>
            <a:r>
              <a:rPr lang="es-AR"/>
              <a:t>idad, llave – valor, desarrollado por Amazon. Replica los datos a traves de los nodos en el cluster para </a:t>
            </a:r>
            <a:r>
              <a:rPr lang="es-AR" u="sng"/>
              <a:t>tolerar una falla en el nodo </a:t>
            </a:r>
            <a:r>
              <a:rPr lang="es-AR"/>
              <a:t>y tiene la flexibilidad de escalar horizontalmente y incrementalmente.</a:t>
            </a:r>
          </a:p>
          <a:p>
            <a:pPr>
              <a:lnSpc>
                <a:spcPct val="150000"/>
              </a:lnSpc>
            </a:pPr>
            <a:r>
              <a:rPr lang="es-AR" b="1">
                <a:solidFill>
                  <a:srgbClr val="7030A0"/>
                </a:solidFill>
              </a:rPr>
              <a:t>BigTable</a:t>
            </a:r>
            <a:r>
              <a:rPr lang="es-AR"/>
              <a:t> es un tecnologia Google’s core, que maneja </a:t>
            </a:r>
            <a:r>
              <a:rPr lang="es-AR" u="sng"/>
              <a:t>persistencia de dato</a:t>
            </a:r>
            <a:r>
              <a:rPr lang="es-AR"/>
              <a:t> y administracion orientado a web. Provee super </a:t>
            </a:r>
            <a:r>
              <a:rPr lang="es-AR" u="sng"/>
              <a:t>performance al leer y escribir</a:t>
            </a:r>
            <a:r>
              <a:rPr lang="es-AR"/>
              <a:t>, tiene escabilidad linea y tiene </a:t>
            </a:r>
            <a:r>
              <a:rPr lang="es-AR" u="sng"/>
              <a:t>disponibiliadd continua</a:t>
            </a:r>
            <a:r>
              <a:rPr lang="es-AR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6D6CF9-BE28-494F-B43B-9CC5E553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4"/>
            <a:ext cx="197845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69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E65FB-E74D-3848-83D1-F2B5821A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80F61B-1727-BF4C-BD98-38C2F68AB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Funcionan de forma parecida a las bases de datos relacionales, pero almacenando las columnas de datos en lugar de registros.</a:t>
            </a:r>
            <a:r>
              <a:rPr lang="es-AR">
                <a:effectLst/>
              </a:rPr>
              <a:t> </a:t>
            </a:r>
            <a:endParaRPr lang="es-AR"/>
          </a:p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D96BB8-6AF7-D54F-B771-97C29BD5F3A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9" b="-6847"/>
          <a:stretch/>
        </p:blipFill>
        <p:spPr>
          <a:xfrm>
            <a:off x="1485900" y="2980343"/>
            <a:ext cx="9220200" cy="31966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6D6CF9-BE28-494F-B43B-9CC5E553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5124"/>
            <a:ext cx="197845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5C2FF-7652-4E41-8FE7-1A7A271D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>
                <a:solidFill>
                  <a:srgbClr val="7030A0"/>
                </a:solidFill>
              </a:rPr>
              <a:t>Porque existe NoSQL?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1FE9C2-8E3A-9E4C-AD1B-0C252D8A0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5163"/>
            <a:ext cx="5257800" cy="3324643"/>
          </a:xfrm>
        </p:spPr>
        <p:txBody>
          <a:bodyPr>
            <a:normAutofit/>
          </a:bodyPr>
          <a:lstStyle/>
          <a:p>
            <a:r>
              <a:rPr lang="es-AR"/>
              <a:t>Entendamos porque existe SQL.</a:t>
            </a:r>
          </a:p>
          <a:p>
            <a:pPr marL="0" indent="0">
              <a:buNone/>
            </a:pPr>
            <a:endParaRPr lang="es-AR"/>
          </a:p>
          <a:p>
            <a:r>
              <a:rPr lang="es-AR"/>
              <a:t>Que problema resuelve.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083A7A-86A3-BE43-9892-9168ECB78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67" y="1935163"/>
            <a:ext cx="4343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E65FB-E74D-3848-83D1-F2B5821A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		 Quien lo usa?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80F61B-1727-BF4C-BD98-38C2F68AB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>
                <a:solidFill>
                  <a:srgbClr val="7030A0"/>
                </a:solidFill>
              </a:rPr>
              <a:t>Análisis de datos</a:t>
            </a:r>
            <a:r>
              <a:rPr lang="es-AR"/>
              <a:t>: ej. las redes sociales finanzas, permite hacerle recomendaciones a sus clientes.</a:t>
            </a:r>
          </a:p>
          <a:p>
            <a:r>
              <a:rPr lang="es-AR">
                <a:solidFill>
                  <a:srgbClr val="7030A0"/>
                </a:solidFill>
              </a:rPr>
              <a:t>Busqueda de catálogos de productos</a:t>
            </a:r>
            <a:r>
              <a:rPr lang="es-AR"/>
              <a:t> de tiendas online (eBay).</a:t>
            </a:r>
          </a:p>
          <a:p>
            <a:r>
              <a:rPr lang="es-AR">
                <a:solidFill>
                  <a:srgbClr val="7030A0"/>
                </a:solidFill>
              </a:rPr>
              <a:t>IoT</a:t>
            </a:r>
            <a:r>
              <a:rPr lang="es-AR"/>
              <a:t> (internet de las cosas), manejo de los datos de multitud de sensores, instalados en diversos lugares.</a:t>
            </a:r>
          </a:p>
          <a:p>
            <a:r>
              <a:rPr lang="es-AR">
                <a:solidFill>
                  <a:srgbClr val="7030A0"/>
                </a:solidFill>
              </a:rPr>
              <a:t>Aplicaciones de datos de series temporales</a:t>
            </a:r>
            <a:r>
              <a:rPr lang="es-AR"/>
              <a:t> (clima)</a:t>
            </a:r>
          </a:p>
          <a:p>
            <a:r>
              <a:rPr lang="es-AR">
                <a:solidFill>
                  <a:srgbClr val="7030A0"/>
                </a:solidFill>
              </a:rPr>
              <a:t>Aplicaciones de mensajería</a:t>
            </a:r>
            <a:r>
              <a:rPr lang="es-AR"/>
              <a:t>, almacenar los datos de las conversaciones y demás contenido compartido.</a:t>
            </a:r>
          </a:p>
          <a:p>
            <a:r>
              <a:rPr lang="es-AR">
                <a:solidFill>
                  <a:srgbClr val="7030A0"/>
                </a:solidFill>
              </a:rPr>
              <a:t>Rastrear y monitorear la actividad de los usuarios</a:t>
            </a:r>
            <a:r>
              <a:rPr lang="es-AR"/>
              <a:t>, ej. escuchar música, ver videos, sitios web, etc.</a:t>
            </a:r>
          </a:p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6D6CF9-BE28-494F-B43B-9CC5E553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4"/>
            <a:ext cx="197845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55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E65FB-E74D-3848-83D1-F2B5821A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/>
              <a:t>		  Ventajas y desventajas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80F61B-1727-BF4C-BD98-38C2F68AB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/>
              <a:t>Como escalan los modelos?</a:t>
            </a:r>
          </a:p>
          <a:p>
            <a:pPr lvl="0"/>
            <a:r>
              <a:rPr lang="es-AR"/>
              <a:t>RDBMS escala verticalmente. Para escala se necesita añadir computo, porcesador mas potente o mas memoria RAM.</a:t>
            </a:r>
          </a:p>
          <a:p>
            <a:pPr lvl="0"/>
            <a:r>
              <a:rPr lang="es-AR"/>
              <a:t>NoSQL escala horizontalmente. Se agrega una maquina y se reparte la carga. </a:t>
            </a:r>
            <a:r>
              <a:rPr lang="es-AR" b="1"/>
              <a:t>Escalabamiento mas eficiente en NoSQL</a:t>
            </a:r>
            <a:r>
              <a:rPr lang="es-AR"/>
              <a:t>.</a:t>
            </a:r>
          </a:p>
          <a:p>
            <a:pPr marL="0" lvl="0" indent="0">
              <a:buNone/>
            </a:pPr>
            <a:r>
              <a:rPr lang="es-AR"/>
              <a:t>NoSQL tiene una estructura de almacenamiento mas versatil, desnormalizada, </a:t>
            </a:r>
            <a:r>
              <a:rPr lang="es-AR">
                <a:solidFill>
                  <a:srgbClr val="FF0000"/>
                </a:solidFill>
              </a:rPr>
              <a:t>la contra que se pierde funcionalidad de operación como hacer el JOIN entre 2 colecciones de datos, no soporta transacciones, no tiene esquema fijo</a:t>
            </a:r>
            <a:r>
              <a:rPr lang="es-AR"/>
              <a:t>.</a:t>
            </a:r>
          </a:p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26E3E5-C818-3D4C-AAC7-2C3EABDA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188"/>
            <a:ext cx="197845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95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1F0CE-8A20-4645-BC0D-66A440E53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>
                <a:solidFill>
                  <a:srgbClr val="7030A0"/>
                </a:solidFill>
              </a:rPr>
              <a:t>Que sistema NoSQL elegir?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575559-AF4D-5946-AC30-6B171C605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/>
              <a:t>Ante un problema, que estructura de </a:t>
            </a:r>
            <a:r>
              <a:rPr lang="es-AR" err="1"/>
              <a:t>informacion</a:t>
            </a:r>
            <a:r>
              <a:rPr lang="es-AR"/>
              <a:t> usar? </a:t>
            </a:r>
          </a:p>
          <a:p>
            <a:r>
              <a:rPr lang="es-AR"/>
              <a:t>Existe un </a:t>
            </a:r>
            <a:r>
              <a:rPr lang="es-AR" err="1"/>
              <a:t>teorma</a:t>
            </a:r>
            <a:r>
              <a:rPr lang="es-AR"/>
              <a:t> que nos ayuda a resolver esta pregunta, el </a:t>
            </a:r>
            <a:r>
              <a:rPr lang="es-AR" b="1"/>
              <a:t>TEOREMA CAP </a:t>
            </a:r>
          </a:p>
          <a:p>
            <a:pPr marL="0" indent="0">
              <a:buNone/>
            </a:pPr>
            <a:endParaRPr lang="es-AR" i="1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s-AR" i="1">
                <a:solidFill>
                  <a:srgbClr val="C00000"/>
                </a:solidFill>
              </a:rPr>
              <a:t>No va ser posible en un sistema de computo distribuido garantizar </a:t>
            </a:r>
            <a:r>
              <a:rPr lang="es-AR" i="1" err="1">
                <a:solidFill>
                  <a:srgbClr val="C00000"/>
                </a:solidFill>
              </a:rPr>
              <a:t>simultaneamente</a:t>
            </a:r>
            <a:r>
              <a:rPr lang="es-AR" i="1">
                <a:solidFill>
                  <a:srgbClr val="C00000"/>
                </a:solidFill>
              </a:rPr>
              <a:t>: </a:t>
            </a:r>
          </a:p>
          <a:p>
            <a:pPr marL="457200" lvl="1" indent="0">
              <a:buNone/>
            </a:pPr>
            <a:r>
              <a:rPr lang="es-AR" sz="2800" i="1"/>
              <a:t>- </a:t>
            </a:r>
            <a:r>
              <a:rPr lang="es-AR" sz="2800" b="1" i="1">
                <a:solidFill>
                  <a:srgbClr val="7030A0"/>
                </a:solidFill>
              </a:rPr>
              <a:t>La consistencia </a:t>
            </a:r>
            <a:r>
              <a:rPr lang="es-AR" sz="2800" i="1"/>
              <a:t>(</a:t>
            </a:r>
            <a:r>
              <a:rPr lang="es-AR" sz="2800" i="1" err="1"/>
              <a:t>Consistency</a:t>
            </a:r>
            <a:r>
              <a:rPr lang="es-AR" sz="2800" i="1"/>
              <a:t>)</a:t>
            </a:r>
          </a:p>
          <a:p>
            <a:pPr marL="457200" lvl="1" indent="0">
              <a:buNone/>
            </a:pPr>
            <a:r>
              <a:rPr lang="es-AR" sz="2800" i="1"/>
              <a:t>- </a:t>
            </a:r>
            <a:r>
              <a:rPr lang="es-AR" sz="2800" b="1" i="1">
                <a:solidFill>
                  <a:srgbClr val="7030A0"/>
                </a:solidFill>
              </a:rPr>
              <a:t>La disponibilidad </a:t>
            </a:r>
            <a:r>
              <a:rPr lang="es-AR" sz="2800" i="1"/>
              <a:t>(</a:t>
            </a:r>
            <a:r>
              <a:rPr lang="es-AR" sz="2800" i="1" err="1"/>
              <a:t>Availability</a:t>
            </a:r>
            <a:r>
              <a:rPr lang="es-AR" sz="2800" i="1"/>
              <a:t>)</a:t>
            </a:r>
          </a:p>
          <a:p>
            <a:pPr marL="457200" lvl="1" indent="0">
              <a:buNone/>
            </a:pPr>
            <a:r>
              <a:rPr lang="es-AR" sz="2800" i="1"/>
              <a:t>- </a:t>
            </a:r>
            <a:r>
              <a:rPr lang="es-AR" sz="2800" b="1" i="1">
                <a:solidFill>
                  <a:srgbClr val="7030A0"/>
                </a:solidFill>
              </a:rPr>
              <a:t>La tolerancia al particionado </a:t>
            </a:r>
            <a:r>
              <a:rPr lang="es-AR" sz="2800" i="1"/>
              <a:t>(</a:t>
            </a:r>
            <a:r>
              <a:rPr lang="es-AR" sz="2800" i="1" err="1"/>
              <a:t>Partition</a:t>
            </a:r>
            <a:r>
              <a:rPr lang="es-AR" sz="2800" i="1"/>
              <a:t> </a:t>
            </a:r>
            <a:r>
              <a:rPr lang="es-AR" sz="2800" i="1" err="1"/>
              <a:t>Tolerance</a:t>
            </a:r>
            <a:r>
              <a:rPr lang="es-AR" sz="2800" i="1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499576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1DFCF-A077-A249-A051-D12D1626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2971816-3BA0-D645-8F86-2D58777CA77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43" y="388525"/>
            <a:ext cx="6605840" cy="61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5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125CC-7283-D641-A7B6-62E8ED189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Teorema CAP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7E918-EFB0-774C-9552-FFBEE435E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b="1"/>
              <a:t>consistencia</a:t>
            </a:r>
            <a:r>
              <a:rPr lang="es-AR"/>
              <a:t> es que todos los nodos vean el mismo dato en el mismo segundo.</a:t>
            </a:r>
          </a:p>
          <a:p>
            <a:endParaRPr lang="es-AR"/>
          </a:p>
          <a:p>
            <a:r>
              <a:rPr lang="es-AR" b="1"/>
              <a:t>disponibilidad</a:t>
            </a:r>
            <a:r>
              <a:rPr lang="es-AR"/>
              <a:t> es que siempre este disponible para escribir </a:t>
            </a:r>
          </a:p>
          <a:p>
            <a:endParaRPr lang="es-AR"/>
          </a:p>
          <a:p>
            <a:r>
              <a:rPr lang="es-AR" b="1"/>
              <a:t>tolerencia a fallo</a:t>
            </a:r>
            <a:r>
              <a:rPr lang="es-AR"/>
              <a:t> con los nodos no se caigan </a:t>
            </a:r>
          </a:p>
          <a:p>
            <a:endParaRPr lang="es-AR"/>
          </a:p>
          <a:p>
            <a:pPr marL="0" indent="0">
              <a:buNone/>
            </a:pPr>
            <a:r>
              <a:rPr lang="es-AR" i="1"/>
              <a:t>Dependiendo si quieres priorizar la disponibilidad frente a la consistencia se elgie un bases NoSQL sobre otra. </a:t>
            </a:r>
          </a:p>
          <a:p>
            <a:pPr marL="0" indent="0">
              <a:buNone/>
            </a:pP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5002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Consistencia Eventual	</a:t>
            </a:r>
            <a:endParaRPr lang="es-AR" sz="38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565BE6-AD1C-40E3-828D-E8E4B75FC2F6}"/>
              </a:ext>
            </a:extLst>
          </p:cNvPr>
          <p:cNvSpPr txBox="1"/>
          <p:nvPr/>
        </p:nvSpPr>
        <p:spPr>
          <a:xfrm>
            <a:off x="361950" y="828436"/>
            <a:ext cx="11506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accent1">
                    <a:lumMod val="50000"/>
                  </a:schemeClr>
                </a:solidFill>
              </a:rPr>
              <a:t>Que es Consistencia Eventual ?</a:t>
            </a:r>
          </a:p>
          <a:p>
            <a:endParaRPr lang="es-AR" dirty="0"/>
          </a:p>
          <a:p>
            <a:r>
              <a:rPr lang="es-AR" dirty="0"/>
              <a:t>A diferencia de las bases de datos relacionales tradicionales, en la mayoría de sistemas NoSQL, no se implementan mecanismos rígidos de consistencia que garanticen que cualquier cambio llevado a cabo en el sistema distribuido sea visto, al mismo tiempo, por todos los nodos y asegurando, también, la no violación de posibles restricciones de integridad de los datos u otras reglas definidas. En su lugar y para obtener un mayor rendimiento, se ofrece el concepto de “</a:t>
            </a:r>
            <a:r>
              <a:rPr lang="es-AR" b="1" dirty="0"/>
              <a:t>consistencia eventual</a:t>
            </a:r>
            <a:r>
              <a:rPr lang="es-AR" dirty="0"/>
              <a:t>”, en el que los cambios realizados “</a:t>
            </a:r>
            <a:r>
              <a:rPr lang="es-AR" b="1" dirty="0"/>
              <a:t>con el tiempo</a:t>
            </a:r>
            <a:r>
              <a:rPr lang="es-AR" dirty="0"/>
              <a:t>” serán propagados a todos los nodos por lo que, una consulta podría no devolver los últimos datos disponibles o proporcionar datos inexactos, problema conocido como </a:t>
            </a:r>
            <a:r>
              <a:rPr lang="es-AR" i="1" dirty="0"/>
              <a:t>lecturas sucias</a:t>
            </a:r>
            <a:r>
              <a:rPr lang="es-AR" dirty="0"/>
              <a:t> u </a:t>
            </a:r>
            <a:r>
              <a:rPr lang="es-AR" i="1" dirty="0"/>
              <a:t>obsoletas</a:t>
            </a:r>
            <a:r>
              <a:rPr lang="es-AR" dirty="0"/>
              <a:t>.</a:t>
            </a:r>
          </a:p>
          <a:p>
            <a:br>
              <a:rPr lang="es-AR" dirty="0"/>
            </a:br>
            <a:r>
              <a:rPr lang="es-AR" i="1" dirty="0"/>
              <a:t>Asimismo, en algunos sistemas NoSQL se pueden presentar perdidas de datos en escritura. </a:t>
            </a:r>
          </a:p>
          <a:p>
            <a:endParaRPr lang="es-AR" i="1" dirty="0"/>
          </a:p>
          <a:p>
            <a:r>
              <a:rPr lang="es-AR" dirty="0"/>
              <a:t>Esto se conoce también como BASE (</a:t>
            </a:r>
            <a:r>
              <a:rPr lang="es-AR" i="1" dirty="0"/>
              <a:t>Basically Available Soft-state Eventual Consistency</a:t>
            </a:r>
            <a:r>
              <a:rPr lang="es-AR" dirty="0"/>
              <a:t>), en contraposición a ACID (</a:t>
            </a:r>
            <a:r>
              <a:rPr lang="es-AR" i="1" dirty="0"/>
              <a:t>Atomicity, Consistency, Isolation, Durability</a:t>
            </a:r>
            <a:r>
              <a:rPr lang="es-AR" dirty="0"/>
              <a:t>), su analoga en las bases de datos relacionales.</a:t>
            </a:r>
            <a:endParaRPr lang="es-AR" sz="1000" dirty="0"/>
          </a:p>
          <a:p>
            <a:endParaRPr lang="es-AR" dirty="0"/>
          </a:p>
          <a:p>
            <a:endParaRPr lang="es-ES_tradnl" dirty="0"/>
          </a:p>
          <a:p>
            <a:endParaRPr lang="es-AR" sz="1000" dirty="0"/>
          </a:p>
          <a:p>
            <a:endParaRPr lang="es-AR" sz="1000" dirty="0"/>
          </a:p>
          <a:p>
            <a:endParaRPr lang="es-AR" sz="1000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51836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 dirty="0"/>
              <a:t>ACID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1F4A23-48EE-45CF-906C-18CF21361A2A}"/>
              </a:ext>
            </a:extLst>
          </p:cNvPr>
          <p:cNvSpPr txBox="1"/>
          <p:nvPr/>
        </p:nvSpPr>
        <p:spPr>
          <a:xfrm>
            <a:off x="342900" y="828436"/>
            <a:ext cx="11506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accent1">
                    <a:lumMod val="50000"/>
                  </a:schemeClr>
                </a:solidFill>
              </a:rPr>
              <a:t>Que es una transacción ?</a:t>
            </a:r>
          </a:p>
          <a:p>
            <a:endParaRPr lang="es-AR" dirty="0"/>
          </a:p>
          <a:p>
            <a:r>
              <a:rPr lang="es-AR" b="1" dirty="0"/>
              <a:t>Una transacción, es un conjunto de ordenes que se ejecutan formando una unidad de trabajo, es decir, en forma indivisible o atómica.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1D694D33-9B6E-4149-9247-D4D802032D7F}"/>
              </a:ext>
            </a:extLst>
          </p:cNvPr>
          <p:cNvGrpSpPr/>
          <p:nvPr/>
        </p:nvGrpSpPr>
        <p:grpSpPr>
          <a:xfrm>
            <a:off x="2960912" y="2587207"/>
            <a:ext cx="6985000" cy="4107577"/>
            <a:chOff x="-342900" y="2374930"/>
            <a:chExt cx="6985000" cy="4107577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FD7B195B-E733-4455-9267-22B4E4FBA15A}"/>
                </a:ext>
              </a:extLst>
            </p:cNvPr>
            <p:cNvSpPr/>
            <p:nvPr/>
          </p:nvSpPr>
          <p:spPr>
            <a:xfrm>
              <a:off x="-342900" y="2374930"/>
              <a:ext cx="2579914" cy="78674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AR" b="1">
                  <a:solidFill>
                    <a:schemeClr val="accent1">
                      <a:lumMod val="50000"/>
                    </a:schemeClr>
                  </a:solidFill>
                </a:rPr>
                <a:t>Cuenta Luis = 1000</a:t>
              </a:r>
            </a:p>
            <a:p>
              <a:r>
                <a:rPr lang="es-AR" b="1">
                  <a:solidFill>
                    <a:schemeClr val="accent1">
                      <a:lumMod val="50000"/>
                    </a:schemeClr>
                  </a:solidFill>
                </a:rPr>
                <a:t>Cuenta María = 2000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29813EE1-21E1-4C23-B16E-F466D63356A3}"/>
                </a:ext>
              </a:extLst>
            </p:cNvPr>
            <p:cNvSpPr/>
            <p:nvPr/>
          </p:nvSpPr>
          <p:spPr>
            <a:xfrm>
              <a:off x="3739236" y="3429000"/>
              <a:ext cx="2890164" cy="86541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AR" b="1" dirty="0">
                  <a:solidFill>
                    <a:schemeClr val="accent1">
                      <a:lumMod val="50000"/>
                    </a:schemeClr>
                  </a:solidFill>
                </a:rPr>
                <a:t>Cuenta Luis = 1000 - 500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7D95F192-B6F9-4A33-94C7-BFC3FDD3D9EA}"/>
                </a:ext>
              </a:extLst>
            </p:cNvPr>
            <p:cNvSpPr/>
            <p:nvPr/>
          </p:nvSpPr>
          <p:spPr>
            <a:xfrm>
              <a:off x="3739236" y="4673682"/>
              <a:ext cx="2890164" cy="86541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AR" b="1">
                  <a:solidFill>
                    <a:schemeClr val="accent1">
                      <a:lumMod val="50000"/>
                    </a:schemeClr>
                  </a:solidFill>
                </a:rPr>
                <a:t>Cuenta María = 2000 + 500</a:t>
              </a:r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BE0153F3-999C-42C3-B1B5-4FC1798ED109}"/>
                </a:ext>
              </a:extLst>
            </p:cNvPr>
            <p:cNvSpPr/>
            <p:nvPr/>
          </p:nvSpPr>
          <p:spPr>
            <a:xfrm>
              <a:off x="-326571" y="5617093"/>
              <a:ext cx="2579914" cy="86541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s-AR" b="1">
                  <a:solidFill>
                    <a:schemeClr val="accent1">
                      <a:lumMod val="50000"/>
                    </a:schemeClr>
                  </a:solidFill>
                </a:rPr>
                <a:t>Cuenta Luis = 500</a:t>
              </a:r>
            </a:p>
            <a:p>
              <a:r>
                <a:rPr lang="es-AR" b="1">
                  <a:solidFill>
                    <a:schemeClr val="accent1">
                      <a:lumMod val="50000"/>
                    </a:schemeClr>
                  </a:solidFill>
                </a:rPr>
                <a:t>Cuenta María = 2500</a:t>
              </a:r>
            </a:p>
          </p:txBody>
        </p:sp>
        <p:cxnSp>
          <p:nvCxnSpPr>
            <p:cNvPr id="14" name="Conector: curvado 13">
              <a:extLst>
                <a:ext uri="{FF2B5EF4-FFF2-40B4-BE49-F238E27FC236}">
                  <a16:creationId xmlns:a16="http://schemas.microsoft.com/office/drawing/2014/main" id="{76778DBA-93B7-45C5-A367-F63DCE5CB0A8}"/>
                </a:ext>
              </a:extLst>
            </p:cNvPr>
            <p:cNvCxnSpPr>
              <a:cxnSpLocks/>
              <a:stCxn id="3" idx="3"/>
              <a:endCxn id="9" idx="0"/>
            </p:cNvCxnSpPr>
            <p:nvPr/>
          </p:nvCxnSpPr>
          <p:spPr>
            <a:xfrm>
              <a:off x="2237014" y="2768300"/>
              <a:ext cx="2947304" cy="66070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curvado 15">
              <a:extLst>
                <a:ext uri="{FF2B5EF4-FFF2-40B4-BE49-F238E27FC236}">
                  <a16:creationId xmlns:a16="http://schemas.microsoft.com/office/drawing/2014/main" id="{518B6D1B-F34A-4F4B-993B-5F428260FCB4}"/>
                </a:ext>
              </a:extLst>
            </p:cNvPr>
            <p:cNvCxnSpPr>
              <a:cxnSpLocks/>
              <a:stCxn id="9" idx="3"/>
              <a:endCxn id="10" idx="3"/>
            </p:cNvCxnSpPr>
            <p:nvPr/>
          </p:nvCxnSpPr>
          <p:spPr>
            <a:xfrm>
              <a:off x="6629400" y="3861707"/>
              <a:ext cx="12700" cy="1244682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: curvado 17">
              <a:extLst>
                <a:ext uri="{FF2B5EF4-FFF2-40B4-BE49-F238E27FC236}">
                  <a16:creationId xmlns:a16="http://schemas.microsoft.com/office/drawing/2014/main" id="{F5324072-276B-4C27-9845-6D4E00983249}"/>
                </a:ext>
              </a:extLst>
            </p:cNvPr>
            <p:cNvCxnSpPr>
              <a:cxnSpLocks/>
              <a:stCxn id="10" idx="2"/>
              <a:endCxn id="11" idx="3"/>
            </p:cNvCxnSpPr>
            <p:nvPr/>
          </p:nvCxnSpPr>
          <p:spPr>
            <a:xfrm rot="5400000">
              <a:off x="3463479" y="4328961"/>
              <a:ext cx="510704" cy="2930975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E808CFCA-3C8A-4E6B-B93A-C84751B2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4" y="3542715"/>
            <a:ext cx="5334000" cy="2085975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D380FF25-D0E1-4555-AE4C-2D1E1F56023D}"/>
              </a:ext>
            </a:extLst>
          </p:cNvPr>
          <p:cNvGrpSpPr/>
          <p:nvPr/>
        </p:nvGrpSpPr>
        <p:grpSpPr>
          <a:xfrm>
            <a:off x="342900" y="2306635"/>
            <a:ext cx="11587844" cy="461665"/>
            <a:chOff x="342900" y="2208661"/>
            <a:chExt cx="11587844" cy="461665"/>
          </a:xfrm>
        </p:grpSpPr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1C088578-3160-4C6A-8ADC-E27809ED2828}"/>
                </a:ext>
              </a:extLst>
            </p:cNvPr>
            <p:cNvSpPr txBox="1"/>
            <p:nvPr/>
          </p:nvSpPr>
          <p:spPr>
            <a:xfrm>
              <a:off x="8699501" y="2208661"/>
              <a:ext cx="3231243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s-AR" sz="2400" b="1">
                  <a:solidFill>
                    <a:schemeClr val="bg1"/>
                  </a:solidFill>
                </a:rPr>
                <a:t>Ejemplo de Transacción</a:t>
              </a: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36E8958-32A5-410F-82C7-58F7DA0B3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00" y="2208661"/>
              <a:ext cx="11587844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848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968A3FD-6DE0-40FE-8D25-6801CFAEF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74486"/>
              </p:ext>
            </p:extLst>
          </p:nvPr>
        </p:nvGraphicFramePr>
        <p:xfrm>
          <a:off x="423863" y="2039898"/>
          <a:ext cx="11506200" cy="4752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ACID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565BE6-AD1C-40E3-828D-E8E4B75FC2F6}"/>
              </a:ext>
            </a:extLst>
          </p:cNvPr>
          <p:cNvSpPr txBox="1"/>
          <p:nvPr/>
        </p:nvSpPr>
        <p:spPr>
          <a:xfrm>
            <a:off x="342900" y="828436"/>
            <a:ext cx="11506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accent1">
                    <a:lumMod val="50000"/>
                  </a:schemeClr>
                </a:solidFill>
              </a:rPr>
              <a:t>Que es ACID ?</a:t>
            </a:r>
          </a:p>
          <a:p>
            <a:endParaRPr lang="es-AR" sz="1000" dirty="0"/>
          </a:p>
          <a:p>
            <a:r>
              <a:rPr lang="es-AR" b="1" dirty="0"/>
              <a:t>ACID es el acrónimo de Atomic, Consistent , Isolation y Durable que son las cuatro propiedades que debe cumplir una transacción para ser valida en una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213685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235A85-4436-44FC-BA24-DE9276215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4E7E44-BAD8-4BB9-BE6C-89CFA27ADA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1FBA47-22D4-4F4A-AF4C-8C83CFA045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0895ED-12E9-4648-B0D1-89027C8D8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874072-1F3B-4D13-AAE7-6070F5315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467F96-11FE-424F-8160-D447873D3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C496A18-69F7-4BB6-9371-B19B263F74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901656-D173-48A8-BC4A-F428E1907D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TIPOS DE ESCALAMIENTO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1F4A23-48EE-45CF-906C-18CF21361A2A}"/>
              </a:ext>
            </a:extLst>
          </p:cNvPr>
          <p:cNvSpPr txBox="1"/>
          <p:nvPr/>
        </p:nvSpPr>
        <p:spPr>
          <a:xfrm>
            <a:off x="226218" y="785654"/>
            <a:ext cx="1150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accent1">
                    <a:lumMod val="50000"/>
                  </a:schemeClr>
                </a:solidFill>
              </a:rPr>
              <a:t>Escalamiento Vertical vs Escalamiento horizontal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02B2E94-8CD1-4CD5-B50A-210756F0978C}"/>
              </a:ext>
            </a:extLst>
          </p:cNvPr>
          <p:cNvGrpSpPr/>
          <p:nvPr/>
        </p:nvGrpSpPr>
        <p:grpSpPr>
          <a:xfrm>
            <a:off x="171451" y="1714498"/>
            <a:ext cx="5629274" cy="2413527"/>
            <a:chOff x="171451" y="3143250"/>
            <a:chExt cx="5786438" cy="2413527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61E887BA-179A-4F55-B20B-63EB8AA046BD}"/>
                </a:ext>
              </a:extLst>
            </p:cNvPr>
            <p:cNvSpPr txBox="1"/>
            <p:nvPr/>
          </p:nvSpPr>
          <p:spPr>
            <a:xfrm>
              <a:off x="171451" y="3371563"/>
              <a:ext cx="5786438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s-AR" b="1" dirty="0"/>
                <a:t>Escalamiento dentro de un mismo servidor. </a:t>
              </a:r>
              <a:endParaRPr lang="es-AR" sz="1000" b="1" dirty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s-AR" b="1" dirty="0"/>
                <a:t>Implica incrementar la capacidad de un Servidor agregando más recursos de CPU, memoria y de almacenamiento. Es el más simple y continúa siendo usado hoy. </a:t>
              </a:r>
              <a:endParaRPr lang="es-AR" sz="1000" b="1" dirty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s-AR" b="1" dirty="0"/>
                <a:t>Elimina las complejidades de distribuir datos en diferentes servidores. </a:t>
              </a: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AE1A3BDB-ACFD-452B-A307-58B21D51B6D6}"/>
                </a:ext>
              </a:extLst>
            </p:cNvPr>
            <p:cNvCxnSpPr>
              <a:cxnSpLocks/>
            </p:cNvCxnSpPr>
            <p:nvPr/>
          </p:nvCxnSpPr>
          <p:spPr>
            <a:xfrm>
              <a:off x="214309" y="3143250"/>
              <a:ext cx="57435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BCE76FB3-8C73-45B4-AD7B-770A26C7EF79}"/>
              </a:ext>
            </a:extLst>
          </p:cNvPr>
          <p:cNvGrpSpPr/>
          <p:nvPr/>
        </p:nvGrpSpPr>
        <p:grpSpPr>
          <a:xfrm>
            <a:off x="6096000" y="3152185"/>
            <a:ext cx="5940000" cy="3139321"/>
            <a:chOff x="6096000" y="2680692"/>
            <a:chExt cx="5940000" cy="3139321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814256B-B05F-4037-BE2F-760AA6C52645}"/>
                </a:ext>
              </a:extLst>
            </p:cNvPr>
            <p:cNvSpPr txBox="1"/>
            <p:nvPr/>
          </p:nvSpPr>
          <p:spPr>
            <a:xfrm>
              <a:off x="6096000" y="2680692"/>
              <a:ext cx="594000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b="1">
                  <a:solidFill>
                    <a:schemeClr val="accent6"/>
                  </a:solidFill>
                </a:rPr>
                <a:t>Escalamiento Horizontal</a:t>
              </a:r>
            </a:p>
            <a:p>
              <a:endParaRPr lang="es-AR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s-AR" b="1"/>
                <a:t>Particionamiento. (</a:t>
              </a:r>
              <a:r>
                <a:rPr lang="es-AR" b="1" err="1"/>
                <a:t>Sharding</a:t>
              </a:r>
              <a:r>
                <a:rPr lang="es-AR" b="1"/>
                <a:t>) 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s-AR" b="1"/>
                <a:t>Replicación. </a:t>
              </a:r>
            </a:p>
            <a:p>
              <a:pPr marL="74295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s-AR" b="1"/>
                <a:t>Replicación Maestro-Esclavo (Master/Slave) </a:t>
              </a:r>
            </a:p>
            <a:p>
              <a:pPr marL="74295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s-AR" b="1"/>
                <a:t>Replicación Esclavo-Maestro-Esclavo (Slave/Master/Slave) </a:t>
              </a:r>
            </a:p>
            <a:p>
              <a:pPr marL="742950" lvl="1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s-AR" b="1"/>
                <a:t>Replicación entre pares (peer </a:t>
              </a:r>
              <a:r>
                <a:rPr lang="es-AR" b="1" err="1"/>
                <a:t>to</a:t>
              </a:r>
              <a:r>
                <a:rPr lang="es-AR" b="1"/>
                <a:t> peer) </a:t>
              </a: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s-AR" b="1"/>
                <a:t>Combinación entre Replicación y Particionamiento.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7AFCDA7E-5B90-434C-8E1C-94BC048EA95D}"/>
                </a:ext>
              </a:extLst>
            </p:cNvPr>
            <p:cNvCxnSpPr>
              <a:cxnSpLocks/>
            </p:cNvCxnSpPr>
            <p:nvPr/>
          </p:nvCxnSpPr>
          <p:spPr>
            <a:xfrm>
              <a:off x="6138858" y="3152477"/>
              <a:ext cx="5743580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F00DE131-8C49-4921-8FEF-D165ED1F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5359453"/>
            <a:ext cx="4257675" cy="149854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49DE34-949A-4F1D-9A9D-8E9006D69EF3}"/>
              </a:ext>
            </a:extLst>
          </p:cNvPr>
          <p:cNvSpPr txBox="1"/>
          <p:nvPr/>
        </p:nvSpPr>
        <p:spPr>
          <a:xfrm>
            <a:off x="192880" y="1289558"/>
            <a:ext cx="578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>
                <a:solidFill>
                  <a:srgbClr val="FF0000"/>
                </a:solidFill>
              </a:rPr>
              <a:t>Escalamiento Vertical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CEEEC0-2878-4607-856E-7E5452FE3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3" y="1316524"/>
            <a:ext cx="56483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46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BCE76FB3-8C73-45B4-AD7B-770A26C7EF79}"/>
              </a:ext>
            </a:extLst>
          </p:cNvPr>
          <p:cNvGrpSpPr/>
          <p:nvPr/>
        </p:nvGrpSpPr>
        <p:grpSpPr>
          <a:xfrm>
            <a:off x="6096000" y="1251937"/>
            <a:ext cx="5786438" cy="471785"/>
            <a:chOff x="6096000" y="2680692"/>
            <a:chExt cx="5786438" cy="471785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814256B-B05F-4037-BE2F-760AA6C52645}"/>
                </a:ext>
              </a:extLst>
            </p:cNvPr>
            <p:cNvSpPr txBox="1"/>
            <p:nvPr/>
          </p:nvSpPr>
          <p:spPr>
            <a:xfrm>
              <a:off x="6096000" y="2680692"/>
              <a:ext cx="5786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b="1">
                  <a:solidFill>
                    <a:schemeClr val="accent6"/>
                  </a:solidFill>
                </a:rPr>
                <a:t>Escalamiento Horizontal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7AFCDA7E-5B90-434C-8E1C-94BC048EA95D}"/>
                </a:ext>
              </a:extLst>
            </p:cNvPr>
            <p:cNvCxnSpPr>
              <a:cxnSpLocks/>
            </p:cNvCxnSpPr>
            <p:nvPr/>
          </p:nvCxnSpPr>
          <p:spPr>
            <a:xfrm>
              <a:off x="6138858" y="3152477"/>
              <a:ext cx="5743580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TIPOS DE ESCALAMIENTO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1F4A23-48EE-45CF-906C-18CF21361A2A}"/>
              </a:ext>
            </a:extLst>
          </p:cNvPr>
          <p:cNvSpPr txBox="1"/>
          <p:nvPr/>
        </p:nvSpPr>
        <p:spPr>
          <a:xfrm>
            <a:off x="226218" y="785654"/>
            <a:ext cx="1150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>
                <a:solidFill>
                  <a:schemeClr val="accent1">
                    <a:lumMod val="50000"/>
                  </a:schemeClr>
                </a:solidFill>
              </a:rPr>
              <a:t>Ventajas y desventajas de los tipos de escalamiento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96B5039-7C62-4076-B627-1C83A9B079E6}"/>
              </a:ext>
            </a:extLst>
          </p:cNvPr>
          <p:cNvGrpSpPr/>
          <p:nvPr/>
        </p:nvGrpSpPr>
        <p:grpSpPr>
          <a:xfrm>
            <a:off x="192880" y="1289558"/>
            <a:ext cx="5786438" cy="461665"/>
            <a:chOff x="192880" y="1289558"/>
            <a:chExt cx="5786438" cy="461665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C449DE34-949A-4F1D-9A9D-8E9006D69EF3}"/>
                </a:ext>
              </a:extLst>
            </p:cNvPr>
            <p:cNvSpPr txBox="1"/>
            <p:nvPr/>
          </p:nvSpPr>
          <p:spPr>
            <a:xfrm>
              <a:off x="192880" y="1289558"/>
              <a:ext cx="57864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b="1">
                  <a:solidFill>
                    <a:srgbClr val="FF0000"/>
                  </a:solidFill>
                </a:rPr>
                <a:t>Escalamiento Vertical </a:t>
              </a: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AE1A3BDB-ACFD-452B-A307-58B21D51B6D6}"/>
                </a:ext>
              </a:extLst>
            </p:cNvPr>
            <p:cNvCxnSpPr>
              <a:cxnSpLocks/>
            </p:cNvCxnSpPr>
            <p:nvPr/>
          </p:nvCxnSpPr>
          <p:spPr>
            <a:xfrm>
              <a:off x="213145" y="1714498"/>
              <a:ext cx="558758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A7339E8-3458-423B-91A9-94BB2B5447BF}"/>
              </a:ext>
            </a:extLst>
          </p:cNvPr>
          <p:cNvGrpSpPr/>
          <p:nvPr/>
        </p:nvGrpSpPr>
        <p:grpSpPr>
          <a:xfrm>
            <a:off x="192880" y="1945003"/>
            <a:ext cx="5607845" cy="2094572"/>
            <a:chOff x="3227622" y="1975103"/>
            <a:chExt cx="10355376" cy="4106070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8DF321E2-58C8-48F1-9C1C-9D5AF8BFAB15}"/>
                </a:ext>
              </a:extLst>
            </p:cNvPr>
            <p:cNvSpPr/>
            <p:nvPr/>
          </p:nvSpPr>
          <p:spPr>
            <a:xfrm>
              <a:off x="4071034" y="1975103"/>
              <a:ext cx="9511964" cy="4106070"/>
            </a:xfrm>
            <a:custGeom>
              <a:avLst/>
              <a:gdLst>
                <a:gd name="connsiteX0" fmla="*/ 0 w 6421037"/>
                <a:gd name="connsiteY0" fmla="*/ 0 h 1686823"/>
                <a:gd name="connsiteX1" fmla="*/ 5577626 w 6421037"/>
                <a:gd name="connsiteY1" fmla="*/ 0 h 1686823"/>
                <a:gd name="connsiteX2" fmla="*/ 6421037 w 6421037"/>
                <a:gd name="connsiteY2" fmla="*/ 843412 h 1686823"/>
                <a:gd name="connsiteX3" fmla="*/ 5577626 w 6421037"/>
                <a:gd name="connsiteY3" fmla="*/ 1686823 h 1686823"/>
                <a:gd name="connsiteX4" fmla="*/ 0 w 6421037"/>
                <a:gd name="connsiteY4" fmla="*/ 1686823 h 1686823"/>
                <a:gd name="connsiteX5" fmla="*/ 0 w 6421037"/>
                <a:gd name="connsiteY5" fmla="*/ 0 h 1686823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562837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551613 w 6421037"/>
                <a:gd name="connsiteY1" fmla="*/ 1686821 h 1686821"/>
                <a:gd name="connsiteX2" fmla="*/ 0 w 6421037"/>
                <a:gd name="connsiteY2" fmla="*/ 843410 h 1686821"/>
                <a:gd name="connsiteX3" fmla="*/ 562837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1037" h="1686821">
                  <a:moveTo>
                    <a:pt x="6421037" y="1686821"/>
                  </a:moveTo>
                  <a:lnTo>
                    <a:pt x="551613" y="1686821"/>
                  </a:lnTo>
                  <a:lnTo>
                    <a:pt x="0" y="843410"/>
                  </a:lnTo>
                  <a:lnTo>
                    <a:pt x="562837" y="0"/>
                  </a:lnTo>
                  <a:lnTo>
                    <a:pt x="6421037" y="0"/>
                  </a:lnTo>
                  <a:lnTo>
                    <a:pt x="6421037" y="1686821"/>
                  </a:lnTo>
                  <a:close/>
                </a:path>
              </a:pathLst>
            </a:custGeom>
            <a:solidFill>
              <a:srgbClr val="F5FAF0"/>
            </a:solidFill>
            <a:ln w="38100">
              <a:solidFill>
                <a:schemeClr val="accent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0400" tIns="180000" rIns="136800" bIns="180000" numCol="1" spcCol="1270" anchor="ctr" anchorCtr="0">
              <a:noAutofit/>
            </a:bodyPr>
            <a:lstStyle/>
            <a:p>
              <a:pPr marL="285750" indent="-28575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No implica un gran problema para las aplicaciones, pues todo el cambio es sobre el hardware</a:t>
              </a:r>
            </a:p>
            <a:p>
              <a:pPr marL="285750" indent="-28575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Es mucho más fácil de implementar que el escalamiento horizontal.</a:t>
              </a:r>
            </a:p>
            <a:p>
              <a:pPr marL="285750" indent="-28575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Puede ser una solución rápida y económica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955B9491-9530-4DEF-ABE3-6F501DC6C8F0}"/>
                </a:ext>
              </a:extLst>
            </p:cNvPr>
            <p:cNvSpPr/>
            <p:nvPr/>
          </p:nvSpPr>
          <p:spPr>
            <a:xfrm>
              <a:off x="3227622" y="3134357"/>
              <a:ext cx="1686823" cy="168682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2EFE8AF-03EF-48EB-9E30-C10D489365A3}"/>
              </a:ext>
            </a:extLst>
          </p:cNvPr>
          <p:cNvGrpSpPr/>
          <p:nvPr/>
        </p:nvGrpSpPr>
        <p:grpSpPr>
          <a:xfrm>
            <a:off x="226218" y="4222459"/>
            <a:ext cx="5574506" cy="2095200"/>
            <a:chOff x="3227622" y="4470619"/>
            <a:chExt cx="10438490" cy="4215467"/>
          </a:xfrm>
        </p:grpSpPr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D849061B-05E3-4EFA-A29D-8AF9CC1437AB}"/>
                </a:ext>
              </a:extLst>
            </p:cNvPr>
            <p:cNvSpPr/>
            <p:nvPr/>
          </p:nvSpPr>
          <p:spPr>
            <a:xfrm>
              <a:off x="4020461" y="4470619"/>
              <a:ext cx="9645651" cy="4215467"/>
            </a:xfrm>
            <a:custGeom>
              <a:avLst/>
              <a:gdLst>
                <a:gd name="connsiteX0" fmla="*/ 0 w 6421037"/>
                <a:gd name="connsiteY0" fmla="*/ 0 h 1686823"/>
                <a:gd name="connsiteX1" fmla="*/ 5577626 w 6421037"/>
                <a:gd name="connsiteY1" fmla="*/ 0 h 1686823"/>
                <a:gd name="connsiteX2" fmla="*/ 6421037 w 6421037"/>
                <a:gd name="connsiteY2" fmla="*/ 843412 h 1686823"/>
                <a:gd name="connsiteX3" fmla="*/ 5577626 w 6421037"/>
                <a:gd name="connsiteY3" fmla="*/ 1686823 h 1686823"/>
                <a:gd name="connsiteX4" fmla="*/ 0 w 6421037"/>
                <a:gd name="connsiteY4" fmla="*/ 1686823 h 1686823"/>
                <a:gd name="connsiteX5" fmla="*/ 0 w 6421037"/>
                <a:gd name="connsiteY5" fmla="*/ 0 h 1686823"/>
                <a:gd name="connsiteX0" fmla="*/ 6421037 w 6421037"/>
                <a:gd name="connsiteY0" fmla="*/ 1686821 h 1686822"/>
                <a:gd name="connsiteX1" fmla="*/ 843411 w 6421037"/>
                <a:gd name="connsiteY1" fmla="*/ 1686821 h 1686822"/>
                <a:gd name="connsiteX2" fmla="*/ 0 w 6421037"/>
                <a:gd name="connsiteY2" fmla="*/ 843410 h 1686822"/>
                <a:gd name="connsiteX3" fmla="*/ 806375 w 6421037"/>
                <a:gd name="connsiteY3" fmla="*/ 0 h 1686822"/>
                <a:gd name="connsiteX4" fmla="*/ 6421037 w 6421037"/>
                <a:gd name="connsiteY4" fmla="*/ 0 h 1686822"/>
                <a:gd name="connsiteX5" fmla="*/ 6421037 w 6421037"/>
                <a:gd name="connsiteY5" fmla="*/ 1686821 h 1686822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80637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59650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621196 w 6421037"/>
                <a:gd name="connsiteY1" fmla="*/ 1660257 h 1686821"/>
                <a:gd name="connsiteX2" fmla="*/ 0 w 6421037"/>
                <a:gd name="connsiteY2" fmla="*/ 843410 h 1686821"/>
                <a:gd name="connsiteX3" fmla="*/ 59650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1037" h="1686821">
                  <a:moveTo>
                    <a:pt x="6421037" y="1686821"/>
                  </a:moveTo>
                  <a:lnTo>
                    <a:pt x="621196" y="1660257"/>
                  </a:lnTo>
                  <a:lnTo>
                    <a:pt x="0" y="843410"/>
                  </a:lnTo>
                  <a:lnTo>
                    <a:pt x="596505" y="0"/>
                  </a:lnTo>
                  <a:lnTo>
                    <a:pt x="6421037" y="0"/>
                  </a:lnTo>
                  <a:lnTo>
                    <a:pt x="6421037" y="1686821"/>
                  </a:lnTo>
                  <a:close/>
                </a:path>
              </a:pathLst>
            </a:custGeom>
            <a:solidFill>
              <a:srgbClr val="FFE7E7"/>
            </a:solidFill>
            <a:ln w="28575">
              <a:solidFill>
                <a:srgbClr val="FF0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0400" tIns="247651" rIns="136800" bIns="247650" numCol="1" spcCol="1270" anchor="ctr" anchorCtr="0">
              <a:noAutofit/>
            </a:bodyPr>
            <a:lstStyle/>
            <a:p>
              <a:pPr marL="285750" indent="-28575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El crecimiento limitado por el hardware.</a:t>
              </a:r>
            </a:p>
            <a:p>
              <a:pPr marL="285750" indent="-28575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Una falla en el servidor implica que la aplicación se detenga.</a:t>
              </a:r>
            </a:p>
            <a:p>
              <a:pPr marL="285750" indent="-28575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No soporta la Alta disponibilidad.</a:t>
              </a:r>
            </a:p>
            <a:p>
              <a:pPr marL="285750" indent="-285750">
                <a:spcAft>
                  <a:spcPts val="400"/>
                </a:spcAft>
                <a:buFont typeface="Arial" panose="020B0604020202020204" pitchFamily="34" charset="0"/>
                <a:buChar char="•"/>
              </a:pPr>
              <a:r>
                <a:rPr lang="es-AR" b="1" err="1">
                  <a:solidFill>
                    <a:schemeClr val="tx1"/>
                  </a:solidFill>
                </a:rPr>
                <a:t>Upgrade</a:t>
              </a:r>
              <a:r>
                <a:rPr lang="es-AR" b="1">
                  <a:solidFill>
                    <a:schemeClr val="tx1"/>
                  </a:solidFill>
                </a:rPr>
                <a:t> del hardware puede volverse muy costoso.</a:t>
              </a: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1D2EC74-54C9-46F5-B32B-712E6A14BEE9}"/>
                </a:ext>
              </a:extLst>
            </p:cNvPr>
            <p:cNvSpPr/>
            <p:nvPr/>
          </p:nvSpPr>
          <p:spPr>
            <a:xfrm>
              <a:off x="3227622" y="5606522"/>
              <a:ext cx="1686822" cy="168682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89987F2-25A8-45CA-9FFE-939CB1FA63CD}"/>
              </a:ext>
            </a:extLst>
          </p:cNvPr>
          <p:cNvGrpSpPr/>
          <p:nvPr/>
        </p:nvGrpSpPr>
        <p:grpSpPr>
          <a:xfrm flipH="1">
            <a:off x="6189230" y="1934107"/>
            <a:ext cx="5607845" cy="2094572"/>
            <a:chOff x="3227622" y="1975103"/>
            <a:chExt cx="10355376" cy="4106070"/>
          </a:xfrm>
        </p:grpSpPr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BAB6D55E-C037-4A5A-89B9-13B1CB016487}"/>
                </a:ext>
              </a:extLst>
            </p:cNvPr>
            <p:cNvSpPr/>
            <p:nvPr/>
          </p:nvSpPr>
          <p:spPr>
            <a:xfrm>
              <a:off x="4071034" y="1975103"/>
              <a:ext cx="9511964" cy="4106070"/>
            </a:xfrm>
            <a:custGeom>
              <a:avLst/>
              <a:gdLst>
                <a:gd name="connsiteX0" fmla="*/ 0 w 6421037"/>
                <a:gd name="connsiteY0" fmla="*/ 0 h 1686823"/>
                <a:gd name="connsiteX1" fmla="*/ 5577626 w 6421037"/>
                <a:gd name="connsiteY1" fmla="*/ 0 h 1686823"/>
                <a:gd name="connsiteX2" fmla="*/ 6421037 w 6421037"/>
                <a:gd name="connsiteY2" fmla="*/ 843412 h 1686823"/>
                <a:gd name="connsiteX3" fmla="*/ 5577626 w 6421037"/>
                <a:gd name="connsiteY3" fmla="*/ 1686823 h 1686823"/>
                <a:gd name="connsiteX4" fmla="*/ 0 w 6421037"/>
                <a:gd name="connsiteY4" fmla="*/ 1686823 h 1686823"/>
                <a:gd name="connsiteX5" fmla="*/ 0 w 6421037"/>
                <a:gd name="connsiteY5" fmla="*/ 0 h 1686823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562837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551613 w 6421037"/>
                <a:gd name="connsiteY1" fmla="*/ 1686821 h 1686821"/>
                <a:gd name="connsiteX2" fmla="*/ 0 w 6421037"/>
                <a:gd name="connsiteY2" fmla="*/ 843410 h 1686821"/>
                <a:gd name="connsiteX3" fmla="*/ 562837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1037" h="1686821">
                  <a:moveTo>
                    <a:pt x="6421037" y="1686821"/>
                  </a:moveTo>
                  <a:lnTo>
                    <a:pt x="551613" y="1686821"/>
                  </a:lnTo>
                  <a:lnTo>
                    <a:pt x="0" y="843410"/>
                  </a:lnTo>
                  <a:lnTo>
                    <a:pt x="562837" y="0"/>
                  </a:lnTo>
                  <a:lnTo>
                    <a:pt x="6421037" y="0"/>
                  </a:lnTo>
                  <a:lnTo>
                    <a:pt x="6421037" y="1686821"/>
                  </a:lnTo>
                  <a:close/>
                </a:path>
              </a:pathLst>
            </a:custGeom>
            <a:solidFill>
              <a:srgbClr val="F5FAF0"/>
            </a:solidFill>
            <a:ln w="38100">
              <a:solidFill>
                <a:schemeClr val="accent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180000" rIns="136800" bIns="180000" numCol="1" spcCol="1270" anchor="ctr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Crecimiento prácticamente infinito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Es posible combinarse con el escalamiento vertical.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Soporta la alta disponibilidad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Si un nodo falla, los demás sigue trabajando.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Soporta el balanceo de cargas.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5EDCEE1D-48F7-464B-9EA7-ECCC9EEB777C}"/>
                </a:ext>
              </a:extLst>
            </p:cNvPr>
            <p:cNvSpPr/>
            <p:nvPr/>
          </p:nvSpPr>
          <p:spPr>
            <a:xfrm>
              <a:off x="3227622" y="3134357"/>
              <a:ext cx="1686823" cy="1686822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FBEFB0D0-17BD-4F15-8B77-C653A9658BE4}"/>
              </a:ext>
            </a:extLst>
          </p:cNvPr>
          <p:cNvGrpSpPr/>
          <p:nvPr/>
        </p:nvGrpSpPr>
        <p:grpSpPr>
          <a:xfrm flipH="1">
            <a:off x="6187954" y="4219448"/>
            <a:ext cx="5574506" cy="2095200"/>
            <a:chOff x="3227622" y="4470619"/>
            <a:chExt cx="10438490" cy="4215467"/>
          </a:xfrm>
        </p:grpSpPr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10DCE3A7-449B-4AF5-BB6B-52548C5B8F41}"/>
                </a:ext>
              </a:extLst>
            </p:cNvPr>
            <p:cNvSpPr/>
            <p:nvPr/>
          </p:nvSpPr>
          <p:spPr>
            <a:xfrm>
              <a:off x="4020461" y="4470619"/>
              <a:ext cx="9645651" cy="4215467"/>
            </a:xfrm>
            <a:custGeom>
              <a:avLst/>
              <a:gdLst>
                <a:gd name="connsiteX0" fmla="*/ 0 w 6421037"/>
                <a:gd name="connsiteY0" fmla="*/ 0 h 1686823"/>
                <a:gd name="connsiteX1" fmla="*/ 5577626 w 6421037"/>
                <a:gd name="connsiteY1" fmla="*/ 0 h 1686823"/>
                <a:gd name="connsiteX2" fmla="*/ 6421037 w 6421037"/>
                <a:gd name="connsiteY2" fmla="*/ 843412 h 1686823"/>
                <a:gd name="connsiteX3" fmla="*/ 5577626 w 6421037"/>
                <a:gd name="connsiteY3" fmla="*/ 1686823 h 1686823"/>
                <a:gd name="connsiteX4" fmla="*/ 0 w 6421037"/>
                <a:gd name="connsiteY4" fmla="*/ 1686823 h 1686823"/>
                <a:gd name="connsiteX5" fmla="*/ 0 w 6421037"/>
                <a:gd name="connsiteY5" fmla="*/ 0 h 1686823"/>
                <a:gd name="connsiteX0" fmla="*/ 6421037 w 6421037"/>
                <a:gd name="connsiteY0" fmla="*/ 1686821 h 1686822"/>
                <a:gd name="connsiteX1" fmla="*/ 843411 w 6421037"/>
                <a:gd name="connsiteY1" fmla="*/ 1686821 h 1686822"/>
                <a:gd name="connsiteX2" fmla="*/ 0 w 6421037"/>
                <a:gd name="connsiteY2" fmla="*/ 843410 h 1686822"/>
                <a:gd name="connsiteX3" fmla="*/ 806375 w 6421037"/>
                <a:gd name="connsiteY3" fmla="*/ 0 h 1686822"/>
                <a:gd name="connsiteX4" fmla="*/ 6421037 w 6421037"/>
                <a:gd name="connsiteY4" fmla="*/ 0 h 1686822"/>
                <a:gd name="connsiteX5" fmla="*/ 6421037 w 6421037"/>
                <a:gd name="connsiteY5" fmla="*/ 1686821 h 1686822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80637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59650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621196 w 6421037"/>
                <a:gd name="connsiteY1" fmla="*/ 1660257 h 1686821"/>
                <a:gd name="connsiteX2" fmla="*/ 0 w 6421037"/>
                <a:gd name="connsiteY2" fmla="*/ 843410 h 1686821"/>
                <a:gd name="connsiteX3" fmla="*/ 59650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1037" h="1686821">
                  <a:moveTo>
                    <a:pt x="6421037" y="1686821"/>
                  </a:moveTo>
                  <a:lnTo>
                    <a:pt x="621196" y="1660257"/>
                  </a:lnTo>
                  <a:lnTo>
                    <a:pt x="0" y="843410"/>
                  </a:lnTo>
                  <a:lnTo>
                    <a:pt x="596505" y="0"/>
                  </a:lnTo>
                  <a:lnTo>
                    <a:pt x="6421037" y="0"/>
                  </a:lnTo>
                  <a:lnTo>
                    <a:pt x="6421037" y="1686821"/>
                  </a:lnTo>
                  <a:close/>
                </a:path>
              </a:pathLst>
            </a:custGeom>
            <a:solidFill>
              <a:srgbClr val="FFE7E7"/>
            </a:solidFill>
            <a:ln w="28575">
              <a:solidFill>
                <a:srgbClr val="FF0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247651" rIns="576000" bIns="247650" numCol="1" spcCol="1270" anchor="ctr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Incrementa la complejidad de los sistemas.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No nos garantiza la consistencia de los datos en caso que un nodo se encuentre no disponible.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Visualización parcial de los datos.</a:t>
              </a: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EFD1384F-65B1-4E3D-85BF-584786336CA8}"/>
                </a:ext>
              </a:extLst>
            </p:cNvPr>
            <p:cNvSpPr/>
            <p:nvPr/>
          </p:nvSpPr>
          <p:spPr>
            <a:xfrm>
              <a:off x="3227622" y="5606522"/>
              <a:ext cx="1686822" cy="168682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79678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AC2FD-C017-AF48-B13A-DA002646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Origen de SQL años 70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99439-83F8-0441-A20F-160394210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/>
              <a:t>Las aplicaciones deben guardar datos y hacerlo en estructura de datos o ficheros es COMPLEJO.</a:t>
            </a:r>
          </a:p>
          <a:p>
            <a:pPr marL="0" indent="0">
              <a:buNone/>
            </a:pPr>
            <a:endParaRPr lang="es-AR"/>
          </a:p>
          <a:p>
            <a:pPr marL="0" indent="0">
              <a:buNone/>
            </a:pPr>
            <a:endParaRPr lang="es-AR"/>
          </a:p>
          <a:p>
            <a:pPr marL="0" indent="0">
              <a:buNone/>
            </a:pPr>
            <a:endParaRPr lang="es-AR"/>
          </a:p>
          <a:p>
            <a:pPr marL="0" indent="0">
              <a:buNone/>
            </a:pPr>
            <a:endParaRPr lang="es-AR"/>
          </a:p>
          <a:p>
            <a:r>
              <a:rPr lang="es-AR"/>
              <a:t>Discos Costos $$$ </a:t>
            </a:r>
          </a:p>
          <a:p>
            <a:r>
              <a:rPr lang="es-AR"/>
              <a:t>Poco almacenamiento 250Mb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42C8E7-2CBD-914A-B3BC-F1F14EF6DD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11" y="2461845"/>
            <a:ext cx="4518201" cy="337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95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9A1504-4BF5-4AA8-95E1-69B676013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971" y="4382407"/>
            <a:ext cx="4005179" cy="222425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Clusterización	</a:t>
            </a:r>
            <a:endParaRPr lang="es-AR" sz="38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565BE6-AD1C-40E3-828D-E8E4B75FC2F6}"/>
              </a:ext>
            </a:extLst>
          </p:cNvPr>
          <p:cNvSpPr txBox="1"/>
          <p:nvPr/>
        </p:nvSpPr>
        <p:spPr>
          <a:xfrm>
            <a:off x="361950" y="828436"/>
            <a:ext cx="11506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accent1">
                    <a:lumMod val="50000"/>
                  </a:schemeClr>
                </a:solidFill>
              </a:rPr>
              <a:t>Que es Clusterización ?</a:t>
            </a:r>
          </a:p>
          <a:p>
            <a:endParaRPr lang="es-AR" dirty="0"/>
          </a:p>
          <a:p>
            <a:r>
              <a:rPr lang="es-AR" b="1" dirty="0"/>
              <a:t>Grupo de servidores independientes interconectados a través de una red dedicada que trabajan como un único recurso de procesamiento.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CC05840-4035-4677-99E6-EA6296C293AC}"/>
              </a:ext>
            </a:extLst>
          </p:cNvPr>
          <p:cNvSpPr txBox="1"/>
          <p:nvPr/>
        </p:nvSpPr>
        <p:spPr>
          <a:xfrm>
            <a:off x="581335" y="2561320"/>
            <a:ext cx="874431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 dirty="0"/>
              <a:t>Distribuyen la carga entre los servidores interconectados.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 dirty="0"/>
              <a:t>Mejoran la disponibilidad de los usuarios.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 dirty="0"/>
              <a:t>Mejoran la performance total.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 dirty="0"/>
              <a:t>Mejoran la tolerancia a fallas.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 dirty="0"/>
              <a:t>Un servidor caído es inmediatamente inactivado y los usuarios redirigidos al resto.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 dirty="0"/>
              <a:t>Esto nos permite la capacidad de escalar horizontalmente a través de múltiples nodos. 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63975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 dirty="0"/>
              <a:t>PARTICIONAMIENTO DE DATOS	</a:t>
            </a:r>
            <a:endParaRPr lang="es-AR" sz="3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565BE6-AD1C-40E3-828D-E8E4B75FC2F6}"/>
              </a:ext>
            </a:extLst>
          </p:cNvPr>
          <p:cNvSpPr txBox="1"/>
          <p:nvPr/>
        </p:nvSpPr>
        <p:spPr>
          <a:xfrm>
            <a:off x="361950" y="828436"/>
            <a:ext cx="115062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chemeClr val="accent1">
                    <a:lumMod val="50000"/>
                  </a:schemeClr>
                </a:solidFill>
              </a:rPr>
              <a:t>Que es Particionamiento de Datos ?</a:t>
            </a:r>
            <a:endParaRPr lang="es-A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 dirty="0"/>
              <a:t>El particionamiento es una técnica por la cual podemos realizar el particionado de los datos de una forma horizontal.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 dirty="0"/>
              <a:t>La distribución de datos a través de múltiples máquinas (nodos).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 dirty="0"/>
              <a:t>La base de datos LOGICA esta compuesta por varias FISICAS.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 dirty="0"/>
              <a:t>Para proveer la consistencia de datos cada partición debe estar operativa.</a:t>
            </a:r>
          </a:p>
          <a:p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ED1F15-94CB-4535-81A7-C001C6C7A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27" y="3841365"/>
            <a:ext cx="5175615" cy="2554545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8481AC24-D3DB-48CB-9A00-B3D039140E23}"/>
              </a:ext>
            </a:extLst>
          </p:cNvPr>
          <p:cNvGrpSpPr/>
          <p:nvPr/>
        </p:nvGrpSpPr>
        <p:grpSpPr>
          <a:xfrm>
            <a:off x="101600" y="3140669"/>
            <a:ext cx="11766550" cy="3708640"/>
            <a:chOff x="101600" y="3140669"/>
            <a:chExt cx="11766550" cy="370864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537DBE0-4AE5-4683-BDC3-9B1BCE928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076" t="19553" r="44070" b="13114"/>
            <a:stretch/>
          </p:blipFill>
          <p:spPr>
            <a:xfrm>
              <a:off x="4002204" y="3996456"/>
              <a:ext cx="1981684" cy="2137432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7FE0D5F-3FCC-42F0-9876-896E7B56393A}"/>
                </a:ext>
              </a:extLst>
            </p:cNvPr>
            <p:cNvSpPr txBox="1"/>
            <p:nvPr/>
          </p:nvSpPr>
          <p:spPr>
            <a:xfrm>
              <a:off x="1416197" y="4861760"/>
              <a:ext cx="228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2400" b="1"/>
                <a:t>BASE LOGICA</a:t>
              </a:r>
            </a:p>
          </p:txBody>
        </p:sp>
        <p:sp>
          <p:nvSpPr>
            <p:cNvPr id="9" name="Abrir llave 8">
              <a:extLst>
                <a:ext uri="{FF2B5EF4-FFF2-40B4-BE49-F238E27FC236}">
                  <a16:creationId xmlns:a16="http://schemas.microsoft.com/office/drawing/2014/main" id="{D0779A91-FAF7-4348-9013-40FD9594B0AC}"/>
                </a:ext>
              </a:extLst>
            </p:cNvPr>
            <p:cNvSpPr/>
            <p:nvPr/>
          </p:nvSpPr>
          <p:spPr>
            <a:xfrm>
              <a:off x="3507438" y="3858073"/>
              <a:ext cx="449943" cy="2449741"/>
            </a:xfrm>
            <a:prstGeom prst="leftBrace">
              <a:avLst>
                <a:gd name="adj1" fmla="val 98656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77024D93-5D0C-4E20-A8D9-34C85693491B}"/>
                </a:ext>
              </a:extLst>
            </p:cNvPr>
            <p:cNvGrpSpPr/>
            <p:nvPr/>
          </p:nvGrpSpPr>
          <p:grpSpPr>
            <a:xfrm>
              <a:off x="101600" y="3140669"/>
              <a:ext cx="11766550" cy="3708640"/>
              <a:chOff x="152400" y="3096219"/>
              <a:chExt cx="11807382" cy="3600450"/>
            </a:xfrm>
          </p:grpSpPr>
          <p:sp>
            <p:nvSpPr>
              <p:cNvPr id="20" name="Rectángulo 18">
                <a:extLst>
                  <a:ext uri="{FF2B5EF4-FFF2-40B4-BE49-F238E27FC236}">
                    <a16:creationId xmlns:a16="http://schemas.microsoft.com/office/drawing/2014/main" id="{20D225E6-F74B-4C2F-8FBD-DFDA0F0F6A71}"/>
                  </a:ext>
                </a:extLst>
              </p:cNvPr>
              <p:cNvSpPr/>
              <p:nvPr/>
            </p:nvSpPr>
            <p:spPr>
              <a:xfrm>
                <a:off x="152400" y="3096219"/>
                <a:ext cx="11807382" cy="3600450"/>
              </a:xfrm>
              <a:custGeom>
                <a:avLst/>
                <a:gdLst>
                  <a:gd name="connsiteX0" fmla="*/ 0 w 6116193"/>
                  <a:gd name="connsiteY0" fmla="*/ 0 h 2992418"/>
                  <a:gd name="connsiteX1" fmla="*/ 6116193 w 6116193"/>
                  <a:gd name="connsiteY1" fmla="*/ 0 h 2992418"/>
                  <a:gd name="connsiteX2" fmla="*/ 6116193 w 6116193"/>
                  <a:gd name="connsiteY2" fmla="*/ 2992418 h 2992418"/>
                  <a:gd name="connsiteX3" fmla="*/ 0 w 6116193"/>
                  <a:gd name="connsiteY3" fmla="*/ 2992418 h 2992418"/>
                  <a:gd name="connsiteX4" fmla="*/ 0 w 6116193"/>
                  <a:gd name="connsiteY4" fmla="*/ 0 h 2992418"/>
                  <a:gd name="connsiteX0" fmla="*/ 0 w 6116193"/>
                  <a:gd name="connsiteY0" fmla="*/ 0 h 2992418"/>
                  <a:gd name="connsiteX1" fmla="*/ 1485900 w 6116193"/>
                  <a:gd name="connsiteY1" fmla="*/ 6330 h 2992418"/>
                  <a:gd name="connsiteX2" fmla="*/ 6116193 w 6116193"/>
                  <a:gd name="connsiteY2" fmla="*/ 0 h 2992418"/>
                  <a:gd name="connsiteX3" fmla="*/ 6116193 w 6116193"/>
                  <a:gd name="connsiteY3" fmla="*/ 2992418 h 2992418"/>
                  <a:gd name="connsiteX4" fmla="*/ 0 w 6116193"/>
                  <a:gd name="connsiteY4" fmla="*/ 2992418 h 2992418"/>
                  <a:gd name="connsiteX5" fmla="*/ 0 w 6116193"/>
                  <a:gd name="connsiteY5" fmla="*/ 0 h 2992418"/>
                  <a:gd name="connsiteX0" fmla="*/ 0 w 6116193"/>
                  <a:gd name="connsiteY0" fmla="*/ 800100 h 2992418"/>
                  <a:gd name="connsiteX1" fmla="*/ 1485900 w 6116193"/>
                  <a:gd name="connsiteY1" fmla="*/ 6330 h 2992418"/>
                  <a:gd name="connsiteX2" fmla="*/ 6116193 w 6116193"/>
                  <a:gd name="connsiteY2" fmla="*/ 0 h 2992418"/>
                  <a:gd name="connsiteX3" fmla="*/ 6116193 w 6116193"/>
                  <a:gd name="connsiteY3" fmla="*/ 2992418 h 2992418"/>
                  <a:gd name="connsiteX4" fmla="*/ 0 w 6116193"/>
                  <a:gd name="connsiteY4" fmla="*/ 2992418 h 2992418"/>
                  <a:gd name="connsiteX5" fmla="*/ 0 w 6116193"/>
                  <a:gd name="connsiteY5" fmla="*/ 800100 h 2992418"/>
                  <a:gd name="connsiteX0" fmla="*/ 0 w 6116193"/>
                  <a:gd name="connsiteY0" fmla="*/ 800100 h 2992418"/>
                  <a:gd name="connsiteX1" fmla="*/ 1485900 w 6116193"/>
                  <a:gd name="connsiteY1" fmla="*/ 6330 h 2992418"/>
                  <a:gd name="connsiteX2" fmla="*/ 6116193 w 6116193"/>
                  <a:gd name="connsiteY2" fmla="*/ 0 h 2992418"/>
                  <a:gd name="connsiteX3" fmla="*/ 6116193 w 6116193"/>
                  <a:gd name="connsiteY3" fmla="*/ 2992418 h 2992418"/>
                  <a:gd name="connsiteX4" fmla="*/ 1414462 w 6116193"/>
                  <a:gd name="connsiteY4" fmla="*/ 2978130 h 2992418"/>
                  <a:gd name="connsiteX5" fmla="*/ 0 w 6116193"/>
                  <a:gd name="connsiteY5" fmla="*/ 2992418 h 2992418"/>
                  <a:gd name="connsiteX6" fmla="*/ 0 w 6116193"/>
                  <a:gd name="connsiteY6" fmla="*/ 800100 h 2992418"/>
                  <a:gd name="connsiteX0" fmla="*/ 28575 w 6144768"/>
                  <a:gd name="connsiteY0" fmla="*/ 800100 h 2992418"/>
                  <a:gd name="connsiteX1" fmla="*/ 1514475 w 6144768"/>
                  <a:gd name="connsiteY1" fmla="*/ 6330 h 2992418"/>
                  <a:gd name="connsiteX2" fmla="*/ 6144768 w 6144768"/>
                  <a:gd name="connsiteY2" fmla="*/ 0 h 2992418"/>
                  <a:gd name="connsiteX3" fmla="*/ 6144768 w 6144768"/>
                  <a:gd name="connsiteY3" fmla="*/ 2992418 h 2992418"/>
                  <a:gd name="connsiteX4" fmla="*/ 1443037 w 6144768"/>
                  <a:gd name="connsiteY4" fmla="*/ 2978130 h 2992418"/>
                  <a:gd name="connsiteX5" fmla="*/ 0 w 6144768"/>
                  <a:gd name="connsiteY5" fmla="*/ 1406505 h 2992418"/>
                  <a:gd name="connsiteX6" fmla="*/ 28575 w 6144768"/>
                  <a:gd name="connsiteY6" fmla="*/ 800100 h 2992418"/>
                  <a:gd name="connsiteX0" fmla="*/ 28575 w 6144768"/>
                  <a:gd name="connsiteY0" fmla="*/ 800100 h 2992418"/>
                  <a:gd name="connsiteX1" fmla="*/ 1514475 w 6144768"/>
                  <a:gd name="connsiteY1" fmla="*/ 6330 h 2992418"/>
                  <a:gd name="connsiteX2" fmla="*/ 6144768 w 6144768"/>
                  <a:gd name="connsiteY2" fmla="*/ 0 h 2992418"/>
                  <a:gd name="connsiteX3" fmla="*/ 6144768 w 6144768"/>
                  <a:gd name="connsiteY3" fmla="*/ 2992418 h 2992418"/>
                  <a:gd name="connsiteX4" fmla="*/ 1443037 w 6144768"/>
                  <a:gd name="connsiteY4" fmla="*/ 2978130 h 2992418"/>
                  <a:gd name="connsiteX5" fmla="*/ 0 w 6144768"/>
                  <a:gd name="connsiteY5" fmla="*/ 1406505 h 2992418"/>
                  <a:gd name="connsiteX6" fmla="*/ 0 w 6144768"/>
                  <a:gd name="connsiteY6" fmla="*/ 1135043 h 2992418"/>
                  <a:gd name="connsiteX7" fmla="*/ 28575 w 6144768"/>
                  <a:gd name="connsiteY7" fmla="*/ 800100 h 2992418"/>
                  <a:gd name="connsiteX0" fmla="*/ 900113 w 7016306"/>
                  <a:gd name="connsiteY0" fmla="*/ 800100 h 2992418"/>
                  <a:gd name="connsiteX1" fmla="*/ 2386013 w 7016306"/>
                  <a:gd name="connsiteY1" fmla="*/ 6330 h 2992418"/>
                  <a:gd name="connsiteX2" fmla="*/ 7016306 w 7016306"/>
                  <a:gd name="connsiteY2" fmla="*/ 0 h 2992418"/>
                  <a:gd name="connsiteX3" fmla="*/ 7016306 w 7016306"/>
                  <a:gd name="connsiteY3" fmla="*/ 2992418 h 2992418"/>
                  <a:gd name="connsiteX4" fmla="*/ 2314575 w 7016306"/>
                  <a:gd name="connsiteY4" fmla="*/ 2978130 h 2992418"/>
                  <a:gd name="connsiteX5" fmla="*/ 871538 w 7016306"/>
                  <a:gd name="connsiteY5" fmla="*/ 1406505 h 2992418"/>
                  <a:gd name="connsiteX6" fmla="*/ 0 w 7016306"/>
                  <a:gd name="connsiteY6" fmla="*/ 792143 h 2992418"/>
                  <a:gd name="connsiteX7" fmla="*/ 900113 w 7016306"/>
                  <a:gd name="connsiteY7" fmla="*/ 800100 h 2992418"/>
                  <a:gd name="connsiteX0" fmla="*/ 900113 w 7016306"/>
                  <a:gd name="connsiteY0" fmla="*/ 800100 h 2992418"/>
                  <a:gd name="connsiteX1" fmla="*/ 2386013 w 7016306"/>
                  <a:gd name="connsiteY1" fmla="*/ 6330 h 2992418"/>
                  <a:gd name="connsiteX2" fmla="*/ 7016306 w 7016306"/>
                  <a:gd name="connsiteY2" fmla="*/ 0 h 2992418"/>
                  <a:gd name="connsiteX3" fmla="*/ 7016306 w 7016306"/>
                  <a:gd name="connsiteY3" fmla="*/ 2992418 h 2992418"/>
                  <a:gd name="connsiteX4" fmla="*/ 2314575 w 7016306"/>
                  <a:gd name="connsiteY4" fmla="*/ 2978130 h 2992418"/>
                  <a:gd name="connsiteX5" fmla="*/ 871538 w 7016306"/>
                  <a:gd name="connsiteY5" fmla="*/ 1406505 h 2992418"/>
                  <a:gd name="connsiteX6" fmla="*/ 471488 w 7016306"/>
                  <a:gd name="connsiteY6" fmla="*/ 1106468 h 2992418"/>
                  <a:gd name="connsiteX7" fmla="*/ 0 w 7016306"/>
                  <a:gd name="connsiteY7" fmla="*/ 792143 h 2992418"/>
                  <a:gd name="connsiteX8" fmla="*/ 900113 w 7016306"/>
                  <a:gd name="connsiteY8" fmla="*/ 800100 h 2992418"/>
                  <a:gd name="connsiteX0" fmla="*/ 928687 w 7044880"/>
                  <a:gd name="connsiteY0" fmla="*/ 800100 h 2992418"/>
                  <a:gd name="connsiteX1" fmla="*/ 2414587 w 7044880"/>
                  <a:gd name="connsiteY1" fmla="*/ 6330 h 2992418"/>
                  <a:gd name="connsiteX2" fmla="*/ 7044880 w 7044880"/>
                  <a:gd name="connsiteY2" fmla="*/ 0 h 2992418"/>
                  <a:gd name="connsiteX3" fmla="*/ 7044880 w 7044880"/>
                  <a:gd name="connsiteY3" fmla="*/ 2992418 h 2992418"/>
                  <a:gd name="connsiteX4" fmla="*/ 2343149 w 7044880"/>
                  <a:gd name="connsiteY4" fmla="*/ 2978130 h 2992418"/>
                  <a:gd name="connsiteX5" fmla="*/ 900112 w 7044880"/>
                  <a:gd name="connsiteY5" fmla="*/ 1406505 h 2992418"/>
                  <a:gd name="connsiteX6" fmla="*/ 0 w 7044880"/>
                  <a:gd name="connsiteY6" fmla="*/ 1377930 h 2992418"/>
                  <a:gd name="connsiteX7" fmla="*/ 28574 w 7044880"/>
                  <a:gd name="connsiteY7" fmla="*/ 792143 h 2992418"/>
                  <a:gd name="connsiteX8" fmla="*/ 928687 w 7044880"/>
                  <a:gd name="connsiteY8" fmla="*/ 800100 h 2992418"/>
                  <a:gd name="connsiteX0" fmla="*/ 928687 w 7044880"/>
                  <a:gd name="connsiteY0" fmla="*/ 600075 h 2992418"/>
                  <a:gd name="connsiteX1" fmla="*/ 2414587 w 7044880"/>
                  <a:gd name="connsiteY1" fmla="*/ 6330 h 2992418"/>
                  <a:gd name="connsiteX2" fmla="*/ 7044880 w 7044880"/>
                  <a:gd name="connsiteY2" fmla="*/ 0 h 2992418"/>
                  <a:gd name="connsiteX3" fmla="*/ 7044880 w 7044880"/>
                  <a:gd name="connsiteY3" fmla="*/ 2992418 h 2992418"/>
                  <a:gd name="connsiteX4" fmla="*/ 2343149 w 7044880"/>
                  <a:gd name="connsiteY4" fmla="*/ 2978130 h 2992418"/>
                  <a:gd name="connsiteX5" fmla="*/ 900112 w 7044880"/>
                  <a:gd name="connsiteY5" fmla="*/ 1406505 h 2992418"/>
                  <a:gd name="connsiteX6" fmla="*/ 0 w 7044880"/>
                  <a:gd name="connsiteY6" fmla="*/ 1377930 h 2992418"/>
                  <a:gd name="connsiteX7" fmla="*/ 28574 w 7044880"/>
                  <a:gd name="connsiteY7" fmla="*/ 792143 h 2992418"/>
                  <a:gd name="connsiteX8" fmla="*/ 928687 w 7044880"/>
                  <a:gd name="connsiteY8" fmla="*/ 600075 h 2992418"/>
                  <a:gd name="connsiteX0" fmla="*/ 28574 w 7044880"/>
                  <a:gd name="connsiteY0" fmla="*/ 792143 h 2992418"/>
                  <a:gd name="connsiteX1" fmla="*/ 2414587 w 7044880"/>
                  <a:gd name="connsiteY1" fmla="*/ 6330 h 2992418"/>
                  <a:gd name="connsiteX2" fmla="*/ 7044880 w 7044880"/>
                  <a:gd name="connsiteY2" fmla="*/ 0 h 2992418"/>
                  <a:gd name="connsiteX3" fmla="*/ 7044880 w 7044880"/>
                  <a:gd name="connsiteY3" fmla="*/ 2992418 h 2992418"/>
                  <a:gd name="connsiteX4" fmla="*/ 2343149 w 7044880"/>
                  <a:gd name="connsiteY4" fmla="*/ 2978130 h 2992418"/>
                  <a:gd name="connsiteX5" fmla="*/ 900112 w 7044880"/>
                  <a:gd name="connsiteY5" fmla="*/ 1406505 h 2992418"/>
                  <a:gd name="connsiteX6" fmla="*/ 0 w 7044880"/>
                  <a:gd name="connsiteY6" fmla="*/ 1377930 h 2992418"/>
                  <a:gd name="connsiteX7" fmla="*/ 28574 w 7044880"/>
                  <a:gd name="connsiteY7" fmla="*/ 792143 h 2992418"/>
                  <a:gd name="connsiteX0" fmla="*/ 0 w 7044880"/>
                  <a:gd name="connsiteY0" fmla="*/ 1377930 h 2992418"/>
                  <a:gd name="connsiteX1" fmla="*/ 2414587 w 7044880"/>
                  <a:gd name="connsiteY1" fmla="*/ 6330 h 2992418"/>
                  <a:gd name="connsiteX2" fmla="*/ 7044880 w 7044880"/>
                  <a:gd name="connsiteY2" fmla="*/ 0 h 2992418"/>
                  <a:gd name="connsiteX3" fmla="*/ 7044880 w 7044880"/>
                  <a:gd name="connsiteY3" fmla="*/ 2992418 h 2992418"/>
                  <a:gd name="connsiteX4" fmla="*/ 2343149 w 7044880"/>
                  <a:gd name="connsiteY4" fmla="*/ 2978130 h 2992418"/>
                  <a:gd name="connsiteX5" fmla="*/ 900112 w 7044880"/>
                  <a:gd name="connsiteY5" fmla="*/ 1406505 h 2992418"/>
                  <a:gd name="connsiteX6" fmla="*/ 0 w 7044880"/>
                  <a:gd name="connsiteY6" fmla="*/ 1377930 h 2992418"/>
                  <a:gd name="connsiteX0" fmla="*/ 0 w 6144768"/>
                  <a:gd name="connsiteY0" fmla="*/ 1406505 h 2992418"/>
                  <a:gd name="connsiteX1" fmla="*/ 1514475 w 6144768"/>
                  <a:gd name="connsiteY1" fmla="*/ 6330 h 2992418"/>
                  <a:gd name="connsiteX2" fmla="*/ 6144768 w 6144768"/>
                  <a:gd name="connsiteY2" fmla="*/ 0 h 2992418"/>
                  <a:gd name="connsiteX3" fmla="*/ 6144768 w 6144768"/>
                  <a:gd name="connsiteY3" fmla="*/ 2992418 h 2992418"/>
                  <a:gd name="connsiteX4" fmla="*/ 1443037 w 6144768"/>
                  <a:gd name="connsiteY4" fmla="*/ 2978130 h 2992418"/>
                  <a:gd name="connsiteX5" fmla="*/ 0 w 6144768"/>
                  <a:gd name="connsiteY5" fmla="*/ 1406505 h 2992418"/>
                  <a:gd name="connsiteX0" fmla="*/ 0 w 6144768"/>
                  <a:gd name="connsiteY0" fmla="*/ 1414463 h 3000376"/>
                  <a:gd name="connsiteX1" fmla="*/ 1500187 w 6144768"/>
                  <a:gd name="connsiteY1" fmla="*/ 0 h 3000376"/>
                  <a:gd name="connsiteX2" fmla="*/ 6144768 w 6144768"/>
                  <a:gd name="connsiteY2" fmla="*/ 7958 h 3000376"/>
                  <a:gd name="connsiteX3" fmla="*/ 6144768 w 6144768"/>
                  <a:gd name="connsiteY3" fmla="*/ 3000376 h 3000376"/>
                  <a:gd name="connsiteX4" fmla="*/ 1443037 w 6144768"/>
                  <a:gd name="connsiteY4" fmla="*/ 2986088 h 3000376"/>
                  <a:gd name="connsiteX5" fmla="*/ 0 w 6144768"/>
                  <a:gd name="connsiteY5" fmla="*/ 1414463 h 3000376"/>
                  <a:gd name="connsiteX0" fmla="*/ 0 w 6144768"/>
                  <a:gd name="connsiteY0" fmla="*/ 1414463 h 3000376"/>
                  <a:gd name="connsiteX1" fmla="*/ 1500187 w 6144768"/>
                  <a:gd name="connsiteY1" fmla="*/ 0 h 3000376"/>
                  <a:gd name="connsiteX2" fmla="*/ 6144768 w 6144768"/>
                  <a:gd name="connsiteY2" fmla="*/ 7958 h 3000376"/>
                  <a:gd name="connsiteX3" fmla="*/ 6144768 w 6144768"/>
                  <a:gd name="connsiteY3" fmla="*/ 3000376 h 3000376"/>
                  <a:gd name="connsiteX4" fmla="*/ 309627 w 6144768"/>
                  <a:gd name="connsiteY4" fmla="*/ 2957513 h 3000376"/>
                  <a:gd name="connsiteX5" fmla="*/ 0 w 6144768"/>
                  <a:gd name="connsiteY5" fmla="*/ 1414463 h 3000376"/>
                  <a:gd name="connsiteX0" fmla="*/ 0 w 6144768"/>
                  <a:gd name="connsiteY0" fmla="*/ 1428751 h 3014664"/>
                  <a:gd name="connsiteX1" fmla="*/ 233435 w 6144768"/>
                  <a:gd name="connsiteY1" fmla="*/ 0 h 3014664"/>
                  <a:gd name="connsiteX2" fmla="*/ 6144768 w 6144768"/>
                  <a:gd name="connsiteY2" fmla="*/ 22246 h 3014664"/>
                  <a:gd name="connsiteX3" fmla="*/ 6144768 w 6144768"/>
                  <a:gd name="connsiteY3" fmla="*/ 3014664 h 3014664"/>
                  <a:gd name="connsiteX4" fmla="*/ 309627 w 6144768"/>
                  <a:gd name="connsiteY4" fmla="*/ 2971801 h 3014664"/>
                  <a:gd name="connsiteX5" fmla="*/ 0 w 6144768"/>
                  <a:gd name="connsiteY5" fmla="*/ 1428751 h 301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44768" h="3014664">
                    <a:moveTo>
                      <a:pt x="0" y="1428751"/>
                    </a:moveTo>
                    <a:lnTo>
                      <a:pt x="233435" y="0"/>
                    </a:lnTo>
                    <a:lnTo>
                      <a:pt x="6144768" y="22246"/>
                    </a:lnTo>
                    <a:lnTo>
                      <a:pt x="6144768" y="3014664"/>
                    </a:lnTo>
                    <a:lnTo>
                      <a:pt x="309627" y="2971801"/>
                    </a:lnTo>
                    <a:lnTo>
                      <a:pt x="0" y="1428751"/>
                    </a:lnTo>
                    <a:close/>
                  </a:path>
                </a:pathLst>
              </a:custGeom>
              <a:solidFill>
                <a:srgbClr val="4472C4">
                  <a:alpha val="9020"/>
                </a:srgb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dirty="0"/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A89846F-FA52-420C-BC9F-03525696624C}"/>
                  </a:ext>
                </a:extLst>
              </p:cNvPr>
              <p:cNvSpPr txBox="1"/>
              <p:nvPr/>
            </p:nvSpPr>
            <p:spPr>
              <a:xfrm>
                <a:off x="642936" y="3116208"/>
                <a:ext cx="11225214" cy="627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b="1"/>
                  <a:t>Por ejemplo, si tenemos un sistema que maneja datos de las diferentes regiones de Argentina, podemos distribuirlos de la siguiente manera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902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 err="1"/>
              <a:t>Clusterizacion</a:t>
            </a:r>
            <a:r>
              <a:rPr lang="es-AR" sz="4800"/>
              <a:t> Y Particionamiento 	</a:t>
            </a:r>
            <a:endParaRPr lang="es-AR" sz="38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565BE6-AD1C-40E3-828D-E8E4B75FC2F6}"/>
              </a:ext>
            </a:extLst>
          </p:cNvPr>
          <p:cNvSpPr txBox="1"/>
          <p:nvPr/>
        </p:nvSpPr>
        <p:spPr>
          <a:xfrm>
            <a:off x="361950" y="828436"/>
            <a:ext cx="11506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err="1">
                <a:solidFill>
                  <a:schemeClr val="accent1">
                    <a:lumMod val="50000"/>
                  </a:schemeClr>
                </a:solidFill>
              </a:rPr>
              <a:t>Clusterizacion</a:t>
            </a:r>
            <a:r>
              <a:rPr lang="es-AR" sz="2400" b="1">
                <a:solidFill>
                  <a:schemeClr val="accent1">
                    <a:lumMod val="50000"/>
                  </a:schemeClr>
                </a:solidFill>
              </a:rPr>
              <a:t> y Particionamiento</a:t>
            </a:r>
          </a:p>
          <a:p>
            <a:endParaRPr lang="es-AR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CAFEB3-84EF-4E6D-AD3A-273D42E6A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401" y="3703230"/>
            <a:ext cx="3624237" cy="2067346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4ACF4D6B-41A0-487C-997A-C1E757CEA4A4}"/>
              </a:ext>
            </a:extLst>
          </p:cNvPr>
          <p:cNvGrpSpPr/>
          <p:nvPr/>
        </p:nvGrpSpPr>
        <p:grpSpPr>
          <a:xfrm>
            <a:off x="305412" y="3203838"/>
            <a:ext cx="11292216" cy="3417674"/>
            <a:chOff x="1371596" y="4152339"/>
            <a:chExt cx="8902257" cy="2694335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0D0576FE-A09B-4511-BECD-A581D4D37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1596" y="4152339"/>
              <a:ext cx="5197100" cy="2694335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A8E130D7-2EFC-4FCA-84C8-568163909217}"/>
                </a:ext>
              </a:extLst>
            </p:cNvPr>
            <p:cNvSpPr/>
            <p:nvPr/>
          </p:nvSpPr>
          <p:spPr>
            <a:xfrm>
              <a:off x="5015499" y="4152339"/>
              <a:ext cx="5258354" cy="2233564"/>
            </a:xfrm>
            <a:custGeom>
              <a:avLst/>
              <a:gdLst>
                <a:gd name="connsiteX0" fmla="*/ 0 w 6116193"/>
                <a:gd name="connsiteY0" fmla="*/ 0 h 2992418"/>
                <a:gd name="connsiteX1" fmla="*/ 6116193 w 6116193"/>
                <a:gd name="connsiteY1" fmla="*/ 0 h 2992418"/>
                <a:gd name="connsiteX2" fmla="*/ 6116193 w 6116193"/>
                <a:gd name="connsiteY2" fmla="*/ 2992418 h 2992418"/>
                <a:gd name="connsiteX3" fmla="*/ 0 w 6116193"/>
                <a:gd name="connsiteY3" fmla="*/ 2992418 h 2992418"/>
                <a:gd name="connsiteX4" fmla="*/ 0 w 6116193"/>
                <a:gd name="connsiteY4" fmla="*/ 0 h 2992418"/>
                <a:gd name="connsiteX0" fmla="*/ 0 w 6116193"/>
                <a:gd name="connsiteY0" fmla="*/ 0 h 2992418"/>
                <a:gd name="connsiteX1" fmla="*/ 1485900 w 6116193"/>
                <a:gd name="connsiteY1" fmla="*/ 6330 h 2992418"/>
                <a:gd name="connsiteX2" fmla="*/ 6116193 w 6116193"/>
                <a:gd name="connsiteY2" fmla="*/ 0 h 2992418"/>
                <a:gd name="connsiteX3" fmla="*/ 6116193 w 6116193"/>
                <a:gd name="connsiteY3" fmla="*/ 2992418 h 2992418"/>
                <a:gd name="connsiteX4" fmla="*/ 0 w 6116193"/>
                <a:gd name="connsiteY4" fmla="*/ 2992418 h 2992418"/>
                <a:gd name="connsiteX5" fmla="*/ 0 w 6116193"/>
                <a:gd name="connsiteY5" fmla="*/ 0 h 2992418"/>
                <a:gd name="connsiteX0" fmla="*/ 0 w 6116193"/>
                <a:gd name="connsiteY0" fmla="*/ 800100 h 2992418"/>
                <a:gd name="connsiteX1" fmla="*/ 1485900 w 6116193"/>
                <a:gd name="connsiteY1" fmla="*/ 6330 h 2992418"/>
                <a:gd name="connsiteX2" fmla="*/ 6116193 w 6116193"/>
                <a:gd name="connsiteY2" fmla="*/ 0 h 2992418"/>
                <a:gd name="connsiteX3" fmla="*/ 6116193 w 6116193"/>
                <a:gd name="connsiteY3" fmla="*/ 2992418 h 2992418"/>
                <a:gd name="connsiteX4" fmla="*/ 0 w 6116193"/>
                <a:gd name="connsiteY4" fmla="*/ 2992418 h 2992418"/>
                <a:gd name="connsiteX5" fmla="*/ 0 w 6116193"/>
                <a:gd name="connsiteY5" fmla="*/ 800100 h 2992418"/>
                <a:gd name="connsiteX0" fmla="*/ 0 w 6116193"/>
                <a:gd name="connsiteY0" fmla="*/ 800100 h 2992418"/>
                <a:gd name="connsiteX1" fmla="*/ 1485900 w 6116193"/>
                <a:gd name="connsiteY1" fmla="*/ 6330 h 2992418"/>
                <a:gd name="connsiteX2" fmla="*/ 6116193 w 6116193"/>
                <a:gd name="connsiteY2" fmla="*/ 0 h 2992418"/>
                <a:gd name="connsiteX3" fmla="*/ 6116193 w 6116193"/>
                <a:gd name="connsiteY3" fmla="*/ 2992418 h 2992418"/>
                <a:gd name="connsiteX4" fmla="*/ 1414462 w 6116193"/>
                <a:gd name="connsiteY4" fmla="*/ 2978130 h 2992418"/>
                <a:gd name="connsiteX5" fmla="*/ 0 w 6116193"/>
                <a:gd name="connsiteY5" fmla="*/ 2992418 h 2992418"/>
                <a:gd name="connsiteX6" fmla="*/ 0 w 6116193"/>
                <a:gd name="connsiteY6" fmla="*/ 800100 h 2992418"/>
                <a:gd name="connsiteX0" fmla="*/ 28575 w 6144768"/>
                <a:gd name="connsiteY0" fmla="*/ 800100 h 2992418"/>
                <a:gd name="connsiteX1" fmla="*/ 1514475 w 6144768"/>
                <a:gd name="connsiteY1" fmla="*/ 6330 h 2992418"/>
                <a:gd name="connsiteX2" fmla="*/ 6144768 w 6144768"/>
                <a:gd name="connsiteY2" fmla="*/ 0 h 2992418"/>
                <a:gd name="connsiteX3" fmla="*/ 6144768 w 6144768"/>
                <a:gd name="connsiteY3" fmla="*/ 2992418 h 2992418"/>
                <a:gd name="connsiteX4" fmla="*/ 1443037 w 6144768"/>
                <a:gd name="connsiteY4" fmla="*/ 2978130 h 2992418"/>
                <a:gd name="connsiteX5" fmla="*/ 0 w 6144768"/>
                <a:gd name="connsiteY5" fmla="*/ 1406505 h 2992418"/>
                <a:gd name="connsiteX6" fmla="*/ 28575 w 6144768"/>
                <a:gd name="connsiteY6" fmla="*/ 800100 h 2992418"/>
                <a:gd name="connsiteX0" fmla="*/ 28575 w 6144768"/>
                <a:gd name="connsiteY0" fmla="*/ 800100 h 2992418"/>
                <a:gd name="connsiteX1" fmla="*/ 1514475 w 6144768"/>
                <a:gd name="connsiteY1" fmla="*/ 6330 h 2992418"/>
                <a:gd name="connsiteX2" fmla="*/ 6144768 w 6144768"/>
                <a:gd name="connsiteY2" fmla="*/ 0 h 2992418"/>
                <a:gd name="connsiteX3" fmla="*/ 6144768 w 6144768"/>
                <a:gd name="connsiteY3" fmla="*/ 2992418 h 2992418"/>
                <a:gd name="connsiteX4" fmla="*/ 1443037 w 6144768"/>
                <a:gd name="connsiteY4" fmla="*/ 2978130 h 2992418"/>
                <a:gd name="connsiteX5" fmla="*/ 0 w 6144768"/>
                <a:gd name="connsiteY5" fmla="*/ 1406505 h 2992418"/>
                <a:gd name="connsiteX6" fmla="*/ 0 w 6144768"/>
                <a:gd name="connsiteY6" fmla="*/ 1135043 h 2992418"/>
                <a:gd name="connsiteX7" fmla="*/ 28575 w 6144768"/>
                <a:gd name="connsiteY7" fmla="*/ 800100 h 2992418"/>
                <a:gd name="connsiteX0" fmla="*/ 900113 w 7016306"/>
                <a:gd name="connsiteY0" fmla="*/ 800100 h 2992418"/>
                <a:gd name="connsiteX1" fmla="*/ 2386013 w 7016306"/>
                <a:gd name="connsiteY1" fmla="*/ 6330 h 2992418"/>
                <a:gd name="connsiteX2" fmla="*/ 7016306 w 7016306"/>
                <a:gd name="connsiteY2" fmla="*/ 0 h 2992418"/>
                <a:gd name="connsiteX3" fmla="*/ 7016306 w 7016306"/>
                <a:gd name="connsiteY3" fmla="*/ 2992418 h 2992418"/>
                <a:gd name="connsiteX4" fmla="*/ 2314575 w 7016306"/>
                <a:gd name="connsiteY4" fmla="*/ 2978130 h 2992418"/>
                <a:gd name="connsiteX5" fmla="*/ 871538 w 7016306"/>
                <a:gd name="connsiteY5" fmla="*/ 1406505 h 2992418"/>
                <a:gd name="connsiteX6" fmla="*/ 0 w 7016306"/>
                <a:gd name="connsiteY6" fmla="*/ 792143 h 2992418"/>
                <a:gd name="connsiteX7" fmla="*/ 900113 w 7016306"/>
                <a:gd name="connsiteY7" fmla="*/ 800100 h 2992418"/>
                <a:gd name="connsiteX0" fmla="*/ 900113 w 7016306"/>
                <a:gd name="connsiteY0" fmla="*/ 800100 h 2992418"/>
                <a:gd name="connsiteX1" fmla="*/ 2386013 w 7016306"/>
                <a:gd name="connsiteY1" fmla="*/ 6330 h 2992418"/>
                <a:gd name="connsiteX2" fmla="*/ 7016306 w 7016306"/>
                <a:gd name="connsiteY2" fmla="*/ 0 h 2992418"/>
                <a:gd name="connsiteX3" fmla="*/ 7016306 w 7016306"/>
                <a:gd name="connsiteY3" fmla="*/ 2992418 h 2992418"/>
                <a:gd name="connsiteX4" fmla="*/ 2314575 w 7016306"/>
                <a:gd name="connsiteY4" fmla="*/ 2978130 h 2992418"/>
                <a:gd name="connsiteX5" fmla="*/ 871538 w 7016306"/>
                <a:gd name="connsiteY5" fmla="*/ 1406505 h 2992418"/>
                <a:gd name="connsiteX6" fmla="*/ 471488 w 7016306"/>
                <a:gd name="connsiteY6" fmla="*/ 1106468 h 2992418"/>
                <a:gd name="connsiteX7" fmla="*/ 0 w 7016306"/>
                <a:gd name="connsiteY7" fmla="*/ 792143 h 2992418"/>
                <a:gd name="connsiteX8" fmla="*/ 900113 w 7016306"/>
                <a:gd name="connsiteY8" fmla="*/ 800100 h 2992418"/>
                <a:gd name="connsiteX0" fmla="*/ 928687 w 7044880"/>
                <a:gd name="connsiteY0" fmla="*/ 800100 h 2992418"/>
                <a:gd name="connsiteX1" fmla="*/ 2414587 w 7044880"/>
                <a:gd name="connsiteY1" fmla="*/ 6330 h 2992418"/>
                <a:gd name="connsiteX2" fmla="*/ 7044880 w 7044880"/>
                <a:gd name="connsiteY2" fmla="*/ 0 h 2992418"/>
                <a:gd name="connsiteX3" fmla="*/ 7044880 w 7044880"/>
                <a:gd name="connsiteY3" fmla="*/ 2992418 h 2992418"/>
                <a:gd name="connsiteX4" fmla="*/ 2343149 w 7044880"/>
                <a:gd name="connsiteY4" fmla="*/ 2978130 h 2992418"/>
                <a:gd name="connsiteX5" fmla="*/ 900112 w 7044880"/>
                <a:gd name="connsiteY5" fmla="*/ 1406505 h 2992418"/>
                <a:gd name="connsiteX6" fmla="*/ 0 w 7044880"/>
                <a:gd name="connsiteY6" fmla="*/ 1377930 h 2992418"/>
                <a:gd name="connsiteX7" fmla="*/ 28574 w 7044880"/>
                <a:gd name="connsiteY7" fmla="*/ 792143 h 2992418"/>
                <a:gd name="connsiteX8" fmla="*/ 928687 w 7044880"/>
                <a:gd name="connsiteY8" fmla="*/ 800100 h 2992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4880" h="2992418">
                  <a:moveTo>
                    <a:pt x="928687" y="800100"/>
                  </a:moveTo>
                  <a:lnTo>
                    <a:pt x="2414587" y="6330"/>
                  </a:lnTo>
                  <a:lnTo>
                    <a:pt x="7044880" y="0"/>
                  </a:lnTo>
                  <a:lnTo>
                    <a:pt x="7044880" y="2992418"/>
                  </a:lnTo>
                  <a:lnTo>
                    <a:pt x="2343149" y="2978130"/>
                  </a:lnTo>
                  <a:lnTo>
                    <a:pt x="900112" y="1406505"/>
                  </a:lnTo>
                  <a:lnTo>
                    <a:pt x="0" y="1377930"/>
                  </a:lnTo>
                  <a:lnTo>
                    <a:pt x="28574" y="792143"/>
                  </a:lnTo>
                  <a:lnTo>
                    <a:pt x="928687" y="800100"/>
                  </a:lnTo>
                  <a:close/>
                </a:path>
              </a:pathLst>
            </a:custGeom>
            <a:solidFill>
              <a:srgbClr val="4472C4">
                <a:alpha val="9020"/>
              </a:srgb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819D7D4F-56DF-41F1-80D0-9EA2E8A7CD06}"/>
              </a:ext>
            </a:extLst>
          </p:cNvPr>
          <p:cNvSpPr txBox="1"/>
          <p:nvPr/>
        </p:nvSpPr>
        <p:spPr>
          <a:xfrm>
            <a:off x="957943" y="1401013"/>
            <a:ext cx="1047931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AR" b="1"/>
              <a:t>En la realizada, debemos combinar la </a:t>
            </a:r>
            <a:r>
              <a:rPr lang="es-AR" b="1" err="1"/>
              <a:t>clusterizacion</a:t>
            </a:r>
            <a:r>
              <a:rPr lang="es-AR" b="1"/>
              <a:t> y el particionamiento para poder obtener el máximo aprovechamiento de la funcionalidad.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/>
              <a:t>Evitamos la visualización de datos parciales, ya que el particionamiento posee redundancia.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b="1"/>
              <a:t>Nos posibilita una distribución geográfica de datos mas </a:t>
            </a:r>
            <a:r>
              <a:rPr lang="es-AR" b="1" err="1"/>
              <a:t>performante</a:t>
            </a:r>
            <a:r>
              <a:rPr lang="es-AR" b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0318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     Particionamiento Y </a:t>
            </a:r>
            <a:r>
              <a:rPr lang="es-AR" sz="4800" err="1"/>
              <a:t>Clusterizacion</a:t>
            </a:r>
            <a:r>
              <a:rPr lang="es-AR" sz="4800"/>
              <a:t>	</a:t>
            </a:r>
            <a:endParaRPr lang="es-AR" sz="38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0565BE6-AD1C-40E3-828D-E8E4B75FC2F6}"/>
              </a:ext>
            </a:extLst>
          </p:cNvPr>
          <p:cNvSpPr txBox="1"/>
          <p:nvPr/>
        </p:nvSpPr>
        <p:spPr>
          <a:xfrm>
            <a:off x="216588" y="802702"/>
            <a:ext cx="11506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1000"/>
          </a:p>
          <a:p>
            <a:endParaRPr lang="es-AR" sz="1000"/>
          </a:p>
          <a:p>
            <a:endParaRPr lang="es-AR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068896-5E53-4B70-85E5-A81DC38FFDCF}"/>
              </a:ext>
            </a:extLst>
          </p:cNvPr>
          <p:cNvGrpSpPr/>
          <p:nvPr/>
        </p:nvGrpSpPr>
        <p:grpSpPr>
          <a:xfrm>
            <a:off x="584174" y="1832234"/>
            <a:ext cx="10355375" cy="2322576"/>
            <a:chOff x="3227622" y="1975103"/>
            <a:chExt cx="10355375" cy="2322576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DFFBC186-C909-4F7C-B446-D2942E65D794}"/>
                </a:ext>
              </a:extLst>
            </p:cNvPr>
            <p:cNvSpPr/>
            <p:nvPr/>
          </p:nvSpPr>
          <p:spPr>
            <a:xfrm>
              <a:off x="4071033" y="1975103"/>
              <a:ext cx="9511964" cy="2322576"/>
            </a:xfrm>
            <a:custGeom>
              <a:avLst/>
              <a:gdLst>
                <a:gd name="connsiteX0" fmla="*/ 0 w 6421037"/>
                <a:gd name="connsiteY0" fmla="*/ 0 h 1686823"/>
                <a:gd name="connsiteX1" fmla="*/ 5577626 w 6421037"/>
                <a:gd name="connsiteY1" fmla="*/ 0 h 1686823"/>
                <a:gd name="connsiteX2" fmla="*/ 6421037 w 6421037"/>
                <a:gd name="connsiteY2" fmla="*/ 843412 h 1686823"/>
                <a:gd name="connsiteX3" fmla="*/ 5577626 w 6421037"/>
                <a:gd name="connsiteY3" fmla="*/ 1686823 h 1686823"/>
                <a:gd name="connsiteX4" fmla="*/ 0 w 6421037"/>
                <a:gd name="connsiteY4" fmla="*/ 1686823 h 1686823"/>
                <a:gd name="connsiteX5" fmla="*/ 0 w 6421037"/>
                <a:gd name="connsiteY5" fmla="*/ 0 h 1686823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562837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551613 w 6421037"/>
                <a:gd name="connsiteY1" fmla="*/ 1686821 h 1686821"/>
                <a:gd name="connsiteX2" fmla="*/ 0 w 6421037"/>
                <a:gd name="connsiteY2" fmla="*/ 843410 h 1686821"/>
                <a:gd name="connsiteX3" fmla="*/ 562837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1037" h="1686821">
                  <a:moveTo>
                    <a:pt x="6421037" y="1686821"/>
                  </a:moveTo>
                  <a:lnTo>
                    <a:pt x="551613" y="1686821"/>
                  </a:lnTo>
                  <a:lnTo>
                    <a:pt x="0" y="843410"/>
                  </a:lnTo>
                  <a:lnTo>
                    <a:pt x="562837" y="0"/>
                  </a:lnTo>
                  <a:lnTo>
                    <a:pt x="6421037" y="0"/>
                  </a:lnTo>
                  <a:lnTo>
                    <a:pt x="6421037" y="1686821"/>
                  </a:lnTo>
                  <a:close/>
                </a:path>
              </a:pathLst>
            </a:custGeom>
            <a:solidFill>
              <a:srgbClr val="F5FAF0"/>
            </a:solidFill>
            <a:ln w="38100">
              <a:solidFill>
                <a:schemeClr val="accent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5548" tIns="180000" rIns="128016" bIns="180000" numCol="1" spcCol="1270" anchor="ctr" anchorCtr="0">
              <a:noAutofit/>
            </a:bodyPr>
            <a:lstStyle/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 kern="1200">
                  <a:solidFill>
                    <a:schemeClr val="tx1"/>
                  </a:solidFill>
                </a:rPr>
                <a:t>Acceso a gran velocidad</a:t>
              </a:r>
            </a:p>
            <a:p>
              <a:pPr marL="742950" lvl="1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 kern="1200">
                  <a:solidFill>
                    <a:schemeClr val="tx1"/>
                  </a:solidFill>
                </a:rPr>
                <a:t> Para lectura</a:t>
              </a:r>
            </a:p>
            <a:p>
              <a:pPr marL="742950" lvl="1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 kern="1200">
                  <a:solidFill>
                    <a:schemeClr val="tx1"/>
                  </a:solidFill>
                </a:rPr>
                <a:t> Para Escritura</a:t>
              </a:r>
            </a:p>
            <a:p>
              <a:pPr marL="742950" lvl="1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Latencia</a:t>
              </a:r>
              <a:endParaRPr lang="es-AR" b="1" kern="1200">
                <a:solidFill>
                  <a:schemeClr val="tx1"/>
                </a:solidFill>
              </a:endParaRPr>
            </a:p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 kern="1200">
                  <a:solidFill>
                    <a:schemeClr val="tx1"/>
                  </a:solidFill>
                </a:rPr>
                <a:t>Alta disponibilidad de los datos</a:t>
              </a:r>
            </a:p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Mejoran la tolerancia a fallas</a:t>
              </a:r>
              <a:endParaRPr lang="es-AR" kern="1200">
                <a:solidFill>
                  <a:schemeClr val="tx1"/>
                </a:solidFill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DE16D2-0B58-4935-B0BD-08EBB2FBDE67}"/>
                </a:ext>
              </a:extLst>
            </p:cNvPr>
            <p:cNvSpPr/>
            <p:nvPr/>
          </p:nvSpPr>
          <p:spPr>
            <a:xfrm>
              <a:off x="3227622" y="2224533"/>
              <a:ext cx="1686823" cy="168682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A21ED19-8D0F-41DF-A883-B4A0E6CA7DA4}"/>
              </a:ext>
            </a:extLst>
          </p:cNvPr>
          <p:cNvGrpSpPr/>
          <p:nvPr/>
        </p:nvGrpSpPr>
        <p:grpSpPr>
          <a:xfrm>
            <a:off x="584174" y="4280017"/>
            <a:ext cx="10355375" cy="2322573"/>
            <a:chOff x="3227622" y="4451461"/>
            <a:chExt cx="10355375" cy="2322573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B632D833-7FC3-4A40-90A3-E9F96B5C94F4}"/>
                </a:ext>
              </a:extLst>
            </p:cNvPr>
            <p:cNvSpPr/>
            <p:nvPr/>
          </p:nvSpPr>
          <p:spPr>
            <a:xfrm>
              <a:off x="4071033" y="4451461"/>
              <a:ext cx="9511964" cy="2322573"/>
            </a:xfrm>
            <a:custGeom>
              <a:avLst/>
              <a:gdLst>
                <a:gd name="connsiteX0" fmla="*/ 0 w 6421037"/>
                <a:gd name="connsiteY0" fmla="*/ 0 h 1686823"/>
                <a:gd name="connsiteX1" fmla="*/ 5577626 w 6421037"/>
                <a:gd name="connsiteY1" fmla="*/ 0 h 1686823"/>
                <a:gd name="connsiteX2" fmla="*/ 6421037 w 6421037"/>
                <a:gd name="connsiteY2" fmla="*/ 843412 h 1686823"/>
                <a:gd name="connsiteX3" fmla="*/ 5577626 w 6421037"/>
                <a:gd name="connsiteY3" fmla="*/ 1686823 h 1686823"/>
                <a:gd name="connsiteX4" fmla="*/ 0 w 6421037"/>
                <a:gd name="connsiteY4" fmla="*/ 1686823 h 1686823"/>
                <a:gd name="connsiteX5" fmla="*/ 0 w 6421037"/>
                <a:gd name="connsiteY5" fmla="*/ 0 h 1686823"/>
                <a:gd name="connsiteX0" fmla="*/ 6421037 w 6421037"/>
                <a:gd name="connsiteY0" fmla="*/ 1686821 h 1686822"/>
                <a:gd name="connsiteX1" fmla="*/ 843411 w 6421037"/>
                <a:gd name="connsiteY1" fmla="*/ 1686821 h 1686822"/>
                <a:gd name="connsiteX2" fmla="*/ 0 w 6421037"/>
                <a:gd name="connsiteY2" fmla="*/ 843410 h 1686822"/>
                <a:gd name="connsiteX3" fmla="*/ 806375 w 6421037"/>
                <a:gd name="connsiteY3" fmla="*/ 0 h 1686822"/>
                <a:gd name="connsiteX4" fmla="*/ 6421037 w 6421037"/>
                <a:gd name="connsiteY4" fmla="*/ 0 h 1686822"/>
                <a:gd name="connsiteX5" fmla="*/ 6421037 w 6421037"/>
                <a:gd name="connsiteY5" fmla="*/ 1686821 h 1686822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80637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59650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621196 w 6421037"/>
                <a:gd name="connsiteY1" fmla="*/ 1660257 h 1686821"/>
                <a:gd name="connsiteX2" fmla="*/ 0 w 6421037"/>
                <a:gd name="connsiteY2" fmla="*/ 843410 h 1686821"/>
                <a:gd name="connsiteX3" fmla="*/ 59650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1037" h="1686821">
                  <a:moveTo>
                    <a:pt x="6421037" y="1686821"/>
                  </a:moveTo>
                  <a:lnTo>
                    <a:pt x="621196" y="1660257"/>
                  </a:lnTo>
                  <a:lnTo>
                    <a:pt x="0" y="843410"/>
                  </a:lnTo>
                  <a:lnTo>
                    <a:pt x="596505" y="0"/>
                  </a:lnTo>
                  <a:lnTo>
                    <a:pt x="6421037" y="0"/>
                  </a:lnTo>
                  <a:lnTo>
                    <a:pt x="6421037" y="1686821"/>
                  </a:lnTo>
                  <a:close/>
                </a:path>
              </a:pathLst>
            </a:custGeom>
            <a:solidFill>
              <a:srgbClr val="FFE7E7"/>
            </a:solidFill>
            <a:ln w="28575">
              <a:solidFill>
                <a:srgbClr val="FF0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5548" tIns="247651" rIns="462280" bIns="247650" numCol="1" spcCol="1270" anchor="ctr" anchorCtr="0">
              <a:noAutofit/>
            </a:bodyPr>
            <a:lstStyle/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Incrementa la complejidad de los sistemas.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AR" b="1">
                <a:solidFill>
                  <a:schemeClr val="tx1"/>
                </a:solidFill>
              </a:endParaRP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No nos garantiza la consistencia de los datos en caso que un nodo se encuentre no disponible.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2CA70320-62DC-4CFC-96DD-36F4B8123300}"/>
                </a:ext>
              </a:extLst>
            </p:cNvPr>
            <p:cNvSpPr/>
            <p:nvPr/>
          </p:nvSpPr>
          <p:spPr>
            <a:xfrm>
              <a:off x="3227622" y="4652630"/>
              <a:ext cx="1686823" cy="168682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DAEE020A-72A2-4948-BE23-AF8D1FBB0322}"/>
              </a:ext>
            </a:extLst>
          </p:cNvPr>
          <p:cNvSpPr/>
          <p:nvPr/>
        </p:nvSpPr>
        <p:spPr>
          <a:xfrm>
            <a:off x="216588" y="886782"/>
            <a:ext cx="11299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>
                <a:solidFill>
                  <a:schemeClr val="accent1">
                    <a:lumMod val="50000"/>
                  </a:schemeClr>
                </a:solidFill>
              </a:rPr>
              <a:t>A continuación se detalla las ventajas y desventajas de la </a:t>
            </a:r>
            <a:r>
              <a:rPr lang="es-AR" sz="2400" b="1" err="1">
                <a:solidFill>
                  <a:schemeClr val="accent1">
                    <a:lumMod val="50000"/>
                  </a:schemeClr>
                </a:solidFill>
              </a:rPr>
              <a:t>clusterizacion</a:t>
            </a:r>
            <a:r>
              <a:rPr lang="es-AR" sz="2400" b="1">
                <a:solidFill>
                  <a:schemeClr val="accent1">
                    <a:lumMod val="50000"/>
                  </a:schemeClr>
                </a:solidFill>
              </a:rPr>
              <a:t> en conjunto con el particionamiento</a:t>
            </a:r>
          </a:p>
        </p:txBody>
      </p:sp>
      <p:pic>
        <p:nvPicPr>
          <p:cNvPr id="16" name="Imagen 1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C4C18B8-F614-4930-80B8-2F98EB0E2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7769" y="4157"/>
            <a:ext cx="648471" cy="681037"/>
          </a:xfrm>
          <a:prstGeom prst="rect">
            <a:avLst/>
          </a:prstGeom>
        </p:spPr>
      </p:pic>
      <p:pic>
        <p:nvPicPr>
          <p:cNvPr id="18" name="Imagen 1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01C9E74-EBE0-4871-9A94-C8A0CD3E2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88" y="45074"/>
            <a:ext cx="593114" cy="6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1037771" y="1012371"/>
            <a:ext cx="10116457" cy="4833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algn="ctr"/>
            <a:r>
              <a:rPr lang="es-AR" sz="4800"/>
              <a:t>BASE DE DATOS</a:t>
            </a:r>
          </a:p>
          <a:p>
            <a:pPr algn="ctr"/>
            <a:r>
              <a:rPr lang="es-AR" sz="4800"/>
              <a:t> </a:t>
            </a:r>
          </a:p>
          <a:p>
            <a:pPr algn="ctr"/>
            <a:r>
              <a:rPr lang="es-AR" sz="4800"/>
              <a:t>DOCUMENTALES</a:t>
            </a:r>
          </a:p>
        </p:txBody>
      </p:sp>
    </p:spTree>
    <p:extLst>
      <p:ext uri="{BB962C8B-B14F-4D97-AF65-F5344CB8AC3E}">
        <p14:creationId xmlns:p14="http://schemas.microsoft.com/office/powerpoint/2010/main" val="4149767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BASE DE DATOS DOCUMENTAL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29774C-4EFB-49DF-AE8B-39925EA9C000}"/>
              </a:ext>
            </a:extLst>
          </p:cNvPr>
          <p:cNvSpPr txBox="1"/>
          <p:nvPr/>
        </p:nvSpPr>
        <p:spPr>
          <a:xfrm>
            <a:off x="147722" y="1831042"/>
            <a:ext cx="83247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/>
              <a:t>Almacena cada REGISTRO y sus datos asociados en un solo DOCUMENTO.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/>
              <a:t>Los documentos pueden ser del formato XML, JSON, BSON, </a:t>
            </a:r>
            <a:r>
              <a:rPr lang="es-AR" sz="2000" b="1" err="1"/>
              <a:t>etc</a:t>
            </a:r>
            <a:endParaRPr lang="es-AR" sz="20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/>
              <a:t>Los documentos almacenados son SIMILARES unos con otros pero no necesariamente con la misma ESTRUCTURA ( flexible).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AR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b="1"/>
              <a:t>Nos permiten el manejo de voluminosas cantidades de información.</a:t>
            </a:r>
            <a:endParaRPr lang="es-AR" sz="2000" b="1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AR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E6E98-1BC1-4BC0-B7E3-93066E54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61" y="2662238"/>
            <a:ext cx="3459517" cy="403610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15FEAB-6340-44B1-81B9-05267F148223}"/>
              </a:ext>
            </a:extLst>
          </p:cNvPr>
          <p:cNvSpPr txBox="1"/>
          <p:nvPr/>
        </p:nvSpPr>
        <p:spPr>
          <a:xfrm>
            <a:off x="147722" y="918360"/>
            <a:ext cx="1163787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/>
              <a:t>Las base de datos Documentales, también conocidas como </a:t>
            </a:r>
            <a:r>
              <a:rPr lang="es-AR" sz="2000" b="1"/>
              <a:t>base de datos orientada a documentos </a:t>
            </a:r>
            <a:r>
              <a:rPr lang="es-AR" sz="2000"/>
              <a:t>son una de las más importantes dentro de los modelos </a:t>
            </a:r>
            <a:r>
              <a:rPr lang="es-AR" sz="2000" b="1"/>
              <a:t>NoSQL.</a:t>
            </a:r>
          </a:p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6211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BASE DE DATOS DOCUMENTAL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AD7426A-349B-49B2-881F-CDB69C367D4A}"/>
              </a:ext>
            </a:extLst>
          </p:cNvPr>
          <p:cNvSpPr txBox="1"/>
          <p:nvPr/>
        </p:nvSpPr>
        <p:spPr>
          <a:xfrm>
            <a:off x="342900" y="828436"/>
            <a:ext cx="1150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>
                <a:solidFill>
                  <a:schemeClr val="accent1">
                    <a:lumMod val="50000"/>
                  </a:schemeClr>
                </a:solidFill>
              </a:rPr>
              <a:t>Bases de datos en el Mercado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17D312-FF55-42FD-8DBA-A3137F62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679" y="3036028"/>
            <a:ext cx="2360612" cy="20034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E2A032-6BB7-41D9-8040-8E79E9F9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537" y="5742160"/>
            <a:ext cx="3263755" cy="8937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51E3218-CC73-4742-A229-601FEDA69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230" y="787003"/>
            <a:ext cx="5869214" cy="1932326"/>
          </a:xfrm>
          <a:prstGeom prst="rect">
            <a:avLst/>
          </a:prstGeom>
          <a:solidFill>
            <a:srgbClr val="0A9942"/>
          </a:solidFill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F9446494-BE8F-4B00-A581-0853D9E692E7}"/>
              </a:ext>
            </a:extLst>
          </p:cNvPr>
          <p:cNvGrpSpPr/>
          <p:nvPr/>
        </p:nvGrpSpPr>
        <p:grpSpPr>
          <a:xfrm>
            <a:off x="141208" y="1512180"/>
            <a:ext cx="6731448" cy="5147303"/>
            <a:chOff x="141208" y="1512180"/>
            <a:chExt cx="6731448" cy="5147303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F2EA35F7-D173-4CBD-8A76-D1A17498719F}"/>
                </a:ext>
              </a:extLst>
            </p:cNvPr>
            <p:cNvGrpSpPr/>
            <p:nvPr/>
          </p:nvGrpSpPr>
          <p:grpSpPr>
            <a:xfrm>
              <a:off x="141208" y="1567545"/>
              <a:ext cx="6731448" cy="5091938"/>
              <a:chOff x="141208" y="1407889"/>
              <a:chExt cx="6731448" cy="5091938"/>
            </a:xfrm>
          </p:grpSpPr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1001C78-F18D-4E9E-92AE-AC3A22E30890}"/>
                  </a:ext>
                </a:extLst>
              </p:cNvPr>
              <p:cNvSpPr txBox="1"/>
              <p:nvPr/>
            </p:nvSpPr>
            <p:spPr>
              <a:xfrm>
                <a:off x="141208" y="2105145"/>
                <a:ext cx="6527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b="1"/>
                  <a:t>2007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08EAB90-E2C1-4348-95CC-AF0310D88E84}"/>
                  </a:ext>
                </a:extLst>
              </p:cNvPr>
              <p:cNvSpPr txBox="1"/>
              <p:nvPr/>
            </p:nvSpPr>
            <p:spPr>
              <a:xfrm>
                <a:off x="141208" y="3054559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b="1"/>
                  <a:t>2009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6F829BA2-0A42-414D-821F-B0A9BBF1860E}"/>
                  </a:ext>
                </a:extLst>
              </p:cNvPr>
              <p:cNvSpPr txBox="1"/>
              <p:nvPr/>
            </p:nvSpPr>
            <p:spPr>
              <a:xfrm>
                <a:off x="141208" y="3952359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b="1"/>
                  <a:t>2011</a:t>
                </a: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F8DB3879-EE46-455A-A0AE-4E0142D1B004}"/>
                  </a:ext>
                </a:extLst>
              </p:cNvPr>
              <p:cNvSpPr txBox="1"/>
              <p:nvPr/>
            </p:nvSpPr>
            <p:spPr>
              <a:xfrm>
                <a:off x="141208" y="4843363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b="1"/>
                  <a:t>2015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37A142F-BDFE-4A4B-A25E-27CF22DA44C6}"/>
                  </a:ext>
                </a:extLst>
              </p:cNvPr>
              <p:cNvSpPr txBox="1"/>
              <p:nvPr/>
            </p:nvSpPr>
            <p:spPr>
              <a:xfrm>
                <a:off x="1058460" y="1874313"/>
                <a:ext cx="50049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b="1"/>
                  <a:t>La empresa 10gen lo desarrolla cuando estaba desarrollando una Plataforma cómo servicio </a:t>
                </a:r>
              </a:p>
              <a:p>
                <a:r>
                  <a:rPr lang="es-AR" b="1"/>
                  <a:t>(PaaS - </a:t>
                </a:r>
                <a:r>
                  <a:rPr lang="es-AR" b="1" err="1"/>
                  <a:t>Platform</a:t>
                </a:r>
                <a:r>
                  <a:rPr lang="es-AR" b="1"/>
                  <a:t> as a </a:t>
                </a:r>
                <a:r>
                  <a:rPr lang="es-AR" b="1" err="1"/>
                  <a:t>Service</a:t>
                </a:r>
                <a:r>
                  <a:rPr lang="es-AR" b="1"/>
                  <a:t>)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112B7B0-BA3B-4949-B6BB-A35443084CDF}"/>
                  </a:ext>
                </a:extLst>
              </p:cNvPr>
              <p:cNvSpPr txBox="1"/>
              <p:nvPr/>
            </p:nvSpPr>
            <p:spPr>
              <a:xfrm>
                <a:off x="1058460" y="2981978"/>
                <a:ext cx="50049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b="1"/>
                  <a:t>Es lanzado como Producto. Es publicado bajo licencia de código abierto AGPL. 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A4E032F-55FA-4CD7-87A2-083B28E8BAFF}"/>
                  </a:ext>
                </a:extLst>
              </p:cNvPr>
              <p:cNvSpPr txBox="1"/>
              <p:nvPr/>
            </p:nvSpPr>
            <p:spPr>
              <a:xfrm>
                <a:off x="1042166" y="3843421"/>
                <a:ext cx="50375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b="1"/>
                  <a:t>Se lanza la versión 1.4 considerada como una Base de Datos lista para producción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22E7E04E-B7B8-456D-BBCE-7708EDDEEB4E}"/>
                  </a:ext>
                </a:extLst>
              </p:cNvPr>
              <p:cNvSpPr txBox="1"/>
              <p:nvPr/>
            </p:nvSpPr>
            <p:spPr>
              <a:xfrm>
                <a:off x="1120070" y="4704864"/>
                <a:ext cx="57525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b="1"/>
                  <a:t>En Diciembre se lanza la </a:t>
                </a:r>
                <a:r>
                  <a:rPr lang="es-AR" b="1" err="1"/>
                  <a:t>version</a:t>
                </a:r>
                <a:r>
                  <a:rPr lang="es-AR" b="1"/>
                  <a:t> 3.2Se designa </a:t>
                </a:r>
                <a:r>
                  <a:rPr lang="es-AR" b="1" err="1"/>
                  <a:t>WiredTiger</a:t>
                </a:r>
                <a:r>
                  <a:rPr lang="es-AR" b="1"/>
                  <a:t> como motor de almacenamiento default.</a:t>
                </a:r>
              </a:p>
            </p:txBody>
          </p:sp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06CDAE93-522E-4E06-AE29-A89E501FCADA}"/>
                  </a:ext>
                </a:extLst>
              </p:cNvPr>
              <p:cNvGrpSpPr/>
              <p:nvPr/>
            </p:nvGrpSpPr>
            <p:grpSpPr>
              <a:xfrm>
                <a:off x="203200" y="6130495"/>
                <a:ext cx="6669456" cy="369332"/>
                <a:chOff x="5655879" y="2208661"/>
                <a:chExt cx="12192307" cy="369332"/>
              </a:xfrm>
              <a:solidFill>
                <a:srgbClr val="0A9942"/>
              </a:solidFill>
            </p:grpSpPr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B8E427AD-B3DA-454E-9849-8F357A6662D7}"/>
                    </a:ext>
                  </a:extLst>
                </p:cNvPr>
                <p:cNvSpPr txBox="1"/>
                <p:nvPr/>
              </p:nvSpPr>
              <p:spPr>
                <a:xfrm>
                  <a:off x="5655879" y="2208661"/>
                  <a:ext cx="4722926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b="1">
                      <a:solidFill>
                        <a:schemeClr val="bg1"/>
                      </a:solidFill>
                    </a:rPr>
                    <a:t>Historia MongoDB</a:t>
                  </a:r>
                </a:p>
              </p:txBody>
            </p:sp>
            <p:cxnSp>
              <p:nvCxnSpPr>
                <p:cNvPr id="20" name="Conector recto 19">
                  <a:extLst>
                    <a:ext uri="{FF2B5EF4-FFF2-40B4-BE49-F238E27FC236}">
                      <a16:creationId xmlns:a16="http://schemas.microsoft.com/office/drawing/2014/main" id="{161795D6-8CD2-4917-A4FE-3211286449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78805" y="2223175"/>
                  <a:ext cx="7469381" cy="0"/>
                </a:xfrm>
                <a:prstGeom prst="line">
                  <a:avLst/>
                </a:prstGeom>
                <a:grpFill/>
                <a:ln w="28575">
                  <a:solidFill>
                    <a:srgbClr val="0A994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Conector recto 20">
                <a:extLst>
                  <a:ext uri="{FF2B5EF4-FFF2-40B4-BE49-F238E27FC236}">
                    <a16:creationId xmlns:a16="http://schemas.microsoft.com/office/drawing/2014/main" id="{752D8736-318B-489B-BF44-8A08265340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3616" y="1407889"/>
                <a:ext cx="0" cy="4606494"/>
              </a:xfrm>
              <a:prstGeom prst="line">
                <a:avLst/>
              </a:prstGeom>
              <a:solidFill>
                <a:srgbClr val="0A9942"/>
              </a:solidFill>
              <a:ln w="28575">
                <a:solidFill>
                  <a:srgbClr val="0A99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B0A1ADA-9098-429D-AD48-F6DF78ADBD1D}"/>
                  </a:ext>
                </a:extLst>
              </p:cNvPr>
              <p:cNvSpPr txBox="1"/>
              <p:nvPr/>
            </p:nvSpPr>
            <p:spPr>
              <a:xfrm>
                <a:off x="141208" y="5627863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b="1"/>
                  <a:t>2018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83A98AA5-D81E-43C3-A14A-49884F578E8D}"/>
                  </a:ext>
                </a:extLst>
              </p:cNvPr>
              <p:cNvSpPr txBox="1"/>
              <p:nvPr/>
            </p:nvSpPr>
            <p:spPr>
              <a:xfrm>
                <a:off x="1120070" y="5627863"/>
                <a:ext cx="57525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b="1"/>
                  <a:t>Se lanza la versión 4.0 que da soporte a transacciones.</a:t>
                </a:r>
              </a:p>
            </p:txBody>
          </p: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712D1EB5-9BD3-4C77-B45F-436EA750010C}"/>
                </a:ext>
              </a:extLst>
            </p:cNvPr>
            <p:cNvSpPr txBox="1"/>
            <p:nvPr/>
          </p:nvSpPr>
          <p:spPr>
            <a:xfrm>
              <a:off x="1042166" y="1512180"/>
              <a:ext cx="5297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b="1"/>
                <a:t>El nombre surge de </a:t>
              </a:r>
              <a:r>
                <a:rPr lang="es-AR" b="1" err="1"/>
                <a:t>Humongous</a:t>
              </a:r>
              <a:r>
                <a:rPr lang="es-AR" b="1"/>
                <a:t>” (en ingles Enorme).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9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MOGODB - CARACTERISTICA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0DA346-4E7A-41E6-91B7-84164DAA9AF5}"/>
              </a:ext>
            </a:extLst>
          </p:cNvPr>
          <p:cNvSpPr txBox="1"/>
          <p:nvPr/>
        </p:nvSpPr>
        <p:spPr>
          <a:xfrm>
            <a:off x="1050471" y="2107612"/>
            <a:ext cx="9893754" cy="4165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AR" sz="2200" b="1"/>
              <a:t>Almacena los documentos en formato JSON con Esquema Dinámico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AR" sz="2200" b="1"/>
              <a:t>Soporte de </a:t>
            </a:r>
            <a:r>
              <a:rPr lang="es-AR" sz="2200" b="1" err="1"/>
              <a:t>Indices</a:t>
            </a:r>
            <a:r>
              <a:rPr lang="es-AR" sz="2200" b="1"/>
              <a:t> Completo y flexible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AR" sz="2200" b="1"/>
              <a:t>Búsquedas de texto (Full Text </a:t>
            </a:r>
            <a:r>
              <a:rPr lang="es-AR" sz="2200" b="1" err="1"/>
              <a:t>Search</a:t>
            </a:r>
            <a:r>
              <a:rPr lang="es-AR" sz="2200" b="1"/>
              <a:t>)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AR" sz="2200" b="1"/>
              <a:t>Consultas Complejas.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AR" sz="2200" b="1"/>
              <a:t>Particionamiento automático (</a:t>
            </a:r>
            <a:r>
              <a:rPr lang="es-AR" sz="2200" b="1" err="1"/>
              <a:t>AutoSharding</a:t>
            </a:r>
            <a:r>
              <a:rPr lang="es-AR" sz="2200" b="1"/>
              <a:t>) para Escalamiento Horizontal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AR" sz="2200" b="1"/>
              <a:t>Soporta Replicación para Alta Disponibilidad.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AR" sz="2200" b="1"/>
              <a:t>Manejo de Seguridad Avanzada 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AR" sz="2200" b="1"/>
              <a:t>Almacenamiento de archivos de gran tamaño en su file </a:t>
            </a:r>
            <a:r>
              <a:rPr lang="es-AR" sz="2200" b="1" err="1"/>
              <a:t>system</a:t>
            </a:r>
            <a:r>
              <a:rPr lang="es-AR" sz="2200" b="1"/>
              <a:t> interno </a:t>
            </a:r>
            <a:r>
              <a:rPr lang="es-AR" sz="2200" b="1" err="1"/>
              <a:t>GridFS</a:t>
            </a:r>
            <a:r>
              <a:rPr lang="es-AR" sz="2200" b="1"/>
              <a:t>.</a:t>
            </a:r>
          </a:p>
          <a:p>
            <a:pPr marL="342900" indent="-34290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s-AR" sz="2200" b="1"/>
              <a:t>Permite agregaciones de funciones de </a:t>
            </a:r>
            <a:r>
              <a:rPr lang="es-AR" sz="2200" b="1" err="1"/>
              <a:t>javascript</a:t>
            </a:r>
            <a:endParaRPr lang="es-AR" sz="2200" b="1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170AD64-1AEC-4318-BA54-4AE41CD3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7" y="740549"/>
            <a:ext cx="3971534" cy="130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36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MONGODB - SHARDING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7B27D8-BF4F-41FF-957D-4E68EBDC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471" y="681036"/>
            <a:ext cx="1616529" cy="53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87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MONGODB – TERMINOLOGIA Y COMANDOS</a:t>
            </a: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9D47FC70-9628-43F6-B1FC-A070866C4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42582"/>
              </p:ext>
            </p:extLst>
          </p:nvPr>
        </p:nvGraphicFramePr>
        <p:xfrm>
          <a:off x="142876" y="1636215"/>
          <a:ext cx="5256438" cy="3810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4895">
                  <a:extLst>
                    <a:ext uri="{9D8B030D-6E8A-4147-A177-3AD203B41FA5}">
                      <a16:colId xmlns:a16="http://schemas.microsoft.com/office/drawing/2014/main" val="2725564171"/>
                    </a:ext>
                  </a:extLst>
                </a:gridCol>
                <a:gridCol w="3091543">
                  <a:extLst>
                    <a:ext uri="{9D8B030D-6E8A-4147-A177-3AD203B41FA5}">
                      <a16:colId xmlns:a16="http://schemas.microsoft.com/office/drawing/2014/main" val="1604227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sz="2800"/>
                        <a:t>RDBMS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800"/>
                        <a:t>MongoDB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454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2000" err="1"/>
                        <a:t>Database</a:t>
                      </a:r>
                      <a:r>
                        <a:rPr lang="es-AR" sz="2000"/>
                        <a:t> </a:t>
                      </a:r>
                      <a:r>
                        <a:rPr lang="es-AR" sz="2000" err="1"/>
                        <a:t>instance</a:t>
                      </a:r>
                      <a:r>
                        <a:rPr lang="es-AR" sz="20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/>
                        <a:t>MongoDB </a:t>
                      </a:r>
                      <a:r>
                        <a:rPr lang="es-AR" sz="2000" err="1"/>
                        <a:t>instance</a:t>
                      </a:r>
                      <a:r>
                        <a:rPr lang="es-AR" sz="20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31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2000" err="1"/>
                        <a:t>Database</a:t>
                      </a:r>
                      <a:r>
                        <a:rPr lang="es-AR" sz="2000"/>
                        <a:t> / </a:t>
                      </a:r>
                      <a:r>
                        <a:rPr lang="es-AR" sz="2000" err="1"/>
                        <a:t>Schema</a:t>
                      </a:r>
                      <a:endParaRPr lang="es-AR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 err="1"/>
                        <a:t>Database</a:t>
                      </a:r>
                      <a:r>
                        <a:rPr lang="es-AR" sz="200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730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200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 err="1"/>
                        <a:t>Collection</a:t>
                      </a:r>
                      <a:endParaRPr lang="es-AR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0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2000" err="1"/>
                        <a:t>Row</a:t>
                      </a:r>
                      <a:endParaRPr lang="es-AR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 err="1"/>
                        <a:t>Document</a:t>
                      </a:r>
                      <a:endParaRPr lang="es-AR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667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2000" err="1"/>
                        <a:t>Rowid</a:t>
                      </a:r>
                      <a:endParaRPr lang="es-AR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/>
                        <a:t>_id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9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2000" err="1"/>
                        <a:t>Join</a:t>
                      </a:r>
                      <a:endParaRPr lang="es-AR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 err="1"/>
                        <a:t>Dbref</a:t>
                      </a:r>
                      <a:r>
                        <a:rPr lang="es-AR" sz="2000"/>
                        <a:t> </a:t>
                      </a:r>
                    </a:p>
                    <a:p>
                      <a:r>
                        <a:rPr lang="es-AR" sz="2000"/>
                        <a:t>$</a:t>
                      </a:r>
                      <a:r>
                        <a:rPr lang="es-AR" sz="2000" err="1"/>
                        <a:t>lookup</a:t>
                      </a:r>
                      <a:r>
                        <a:rPr lang="es-AR" sz="2000"/>
                        <a:t> </a:t>
                      </a:r>
                    </a:p>
                    <a:p>
                      <a:r>
                        <a:rPr lang="es-AR" sz="2000"/>
                        <a:t>$</a:t>
                      </a:r>
                      <a:r>
                        <a:rPr lang="es-AR" sz="2000" err="1"/>
                        <a:t>unwind</a:t>
                      </a:r>
                      <a:r>
                        <a:rPr lang="es-AR" sz="2000"/>
                        <a:t> (</a:t>
                      </a:r>
                      <a:r>
                        <a:rPr lang="es-AR" sz="2000" err="1"/>
                        <a:t>Denormalización</a:t>
                      </a:r>
                      <a:r>
                        <a:rPr lang="es-AR" sz="20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81132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43786B4-0BAF-4B9B-842A-4657CB7D56C7}"/>
              </a:ext>
            </a:extLst>
          </p:cNvPr>
          <p:cNvSpPr txBox="1"/>
          <p:nvPr/>
        </p:nvSpPr>
        <p:spPr>
          <a:xfrm>
            <a:off x="110671" y="998873"/>
            <a:ext cx="4611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Terminología</a:t>
            </a:r>
            <a:r>
              <a:rPr lang="en-US" sz="2400" dirty="0"/>
              <a:t> </a:t>
            </a:r>
            <a:r>
              <a:rPr lang="en-US" sz="2400" b="1" dirty="0"/>
              <a:t>RDBMS vs. MongoDB</a:t>
            </a:r>
            <a:endParaRPr lang="es-AR" sz="24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B4703B-2191-4ABF-AC33-998B8B7A5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705087"/>
            <a:ext cx="1616529" cy="53221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FE39E94-E1E9-4A6D-82A5-71004369B8DF}"/>
              </a:ext>
            </a:extLst>
          </p:cNvPr>
          <p:cNvSpPr txBox="1"/>
          <p:nvPr/>
        </p:nvSpPr>
        <p:spPr>
          <a:xfrm>
            <a:off x="5684199" y="2125546"/>
            <a:ext cx="5943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/>
              <a:t>Principales Operaciones RDBMS vs MongoDB</a:t>
            </a:r>
          </a:p>
        </p:txBody>
      </p:sp>
      <p:graphicFrame>
        <p:nvGraphicFramePr>
          <p:cNvPr id="10" name="Tabla 2">
            <a:extLst>
              <a:ext uri="{FF2B5EF4-FFF2-40B4-BE49-F238E27FC236}">
                <a16:creationId xmlns:a16="http://schemas.microsoft.com/office/drawing/2014/main" id="{A662F6F2-B8FD-4D0D-8B47-7A142D911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136901"/>
              </p:ext>
            </p:extLst>
          </p:nvPr>
        </p:nvGraphicFramePr>
        <p:xfrm>
          <a:off x="5684199" y="2681807"/>
          <a:ext cx="6262686" cy="2103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79324">
                  <a:extLst>
                    <a:ext uri="{9D8B030D-6E8A-4147-A177-3AD203B41FA5}">
                      <a16:colId xmlns:a16="http://schemas.microsoft.com/office/drawing/2014/main" val="2725564171"/>
                    </a:ext>
                  </a:extLst>
                </a:gridCol>
                <a:gridCol w="3683362">
                  <a:extLst>
                    <a:ext uri="{9D8B030D-6E8A-4147-A177-3AD203B41FA5}">
                      <a16:colId xmlns:a16="http://schemas.microsoft.com/office/drawing/2014/main" val="1604227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sz="2800"/>
                        <a:t>RDBMS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800"/>
                        <a:t>MongoDB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45428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AR" sz="2000" kern="1200"/>
                        <a:t>SELECT FROM TABLE</a:t>
                      </a:r>
                      <a:endParaRPr lang="es-AR" sz="20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 err="1"/>
                        <a:t>db.Collection.find</a:t>
                      </a:r>
                      <a:endParaRPr lang="es-AR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31133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AR" sz="2000" kern="1200"/>
                        <a:t>INSERT INTO TABLE</a:t>
                      </a:r>
                      <a:endParaRPr lang="es-AR" sz="20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 err="1"/>
                        <a:t>db.Collection.insert</a:t>
                      </a:r>
                      <a:endParaRPr lang="es-AR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887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2000"/>
                        <a:t>UPDATE TABLE</a:t>
                      </a:r>
                      <a:endParaRPr lang="es-AR" sz="20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 err="1"/>
                        <a:t>db.Collection.update</a:t>
                      </a:r>
                      <a:endParaRPr lang="es-AR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730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sz="2000"/>
                        <a:t>DELETE FROM TABLE</a:t>
                      </a:r>
                      <a:endParaRPr lang="es-AR" sz="20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sz="2000" err="1"/>
                        <a:t>Collection.Collection.remove</a:t>
                      </a:r>
                      <a:endParaRPr lang="es-AR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09936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BE0A0EBE-9C52-430B-AE60-1C453F06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507" y="4879523"/>
            <a:ext cx="5487746" cy="19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5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5D0FB-57BF-2B4C-85EE-5C521AE9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Origen de SQL años 70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303E9D-CDAC-A142-A160-DD60AC62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/>
              <a:t>Programadores mucho mas baratos comparado al Hardware</a:t>
            </a:r>
          </a:p>
          <a:p>
            <a:r>
              <a:rPr lang="es-AR"/>
              <a:t>Dennis Ritchie y Brian Kernighan 8000/año </a:t>
            </a:r>
            <a:endParaRPr lang="es-AR" b="1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AE9FEB-4617-B648-8EA7-0B9A4AD576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70" y="2933708"/>
            <a:ext cx="4446259" cy="35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99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MONGODB - CODEANDO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7B27D8-BF4F-41FF-957D-4E68EBDC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471" y="681036"/>
            <a:ext cx="1616529" cy="53221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038F445-2E60-4AE6-9DB6-38931A8D5E3F}"/>
              </a:ext>
            </a:extLst>
          </p:cNvPr>
          <p:cNvSpPr/>
          <p:nvPr/>
        </p:nvSpPr>
        <p:spPr>
          <a:xfrm>
            <a:off x="1037771" y="1012371"/>
            <a:ext cx="10116457" cy="4833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algn="ctr"/>
            <a:r>
              <a:rPr lang="es-AR" sz="4800"/>
              <a:t>EJEMPLO DE CODIGO</a:t>
            </a:r>
          </a:p>
        </p:txBody>
      </p:sp>
    </p:spTree>
    <p:extLst>
      <p:ext uri="{BB962C8B-B14F-4D97-AF65-F5344CB8AC3E}">
        <p14:creationId xmlns:p14="http://schemas.microsoft.com/office/powerpoint/2010/main" val="961514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MONGODB - UTILIZACION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D7231B5-FEE6-4FC9-8034-3B04EAF5B092}"/>
              </a:ext>
            </a:extLst>
          </p:cNvPr>
          <p:cNvSpPr txBox="1"/>
          <p:nvPr/>
        </p:nvSpPr>
        <p:spPr>
          <a:xfrm>
            <a:off x="1323744" y="5446642"/>
            <a:ext cx="7805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AR"/>
            </a:defPPr>
            <a:lvl1pPr marL="285750" indent="-285750">
              <a:buFont typeface="Arial" panose="020B0604020202020204" pitchFamily="34" charset="0"/>
              <a:buChar char="•"/>
              <a:defRPr sz="2200" b="1"/>
            </a:lvl1pPr>
          </a:lstStyle>
          <a:p>
            <a:r>
              <a:rPr lang="es-AR"/>
              <a:t>Transacciones Complejas con diferentes operaciones</a:t>
            </a:r>
          </a:p>
          <a:p>
            <a:r>
              <a:rPr lang="es-AR"/>
              <a:t>Consultas contra estructuras de agregados variables.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249453-3457-4EC8-9972-0B9AB19B6CFF}"/>
              </a:ext>
            </a:extLst>
          </p:cNvPr>
          <p:cNvSpPr txBox="1"/>
          <p:nvPr/>
        </p:nvSpPr>
        <p:spPr>
          <a:xfrm>
            <a:off x="1323744" y="1768433"/>
            <a:ext cx="95445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/>
              <a:t>Almacenamiento y registros de eventos.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/>
              <a:t>Sistemas de manejo de documentos y contenidos.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/>
              <a:t>Cuando se manejan grandes volúmenes de información.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/>
              <a:t>Web-</a:t>
            </a:r>
            <a:r>
              <a:rPr lang="es-AR" sz="2200" b="1" err="1"/>
              <a:t>analytics</a:t>
            </a:r>
            <a:r>
              <a:rPr lang="es-AR" sz="2200" b="1"/>
              <a:t> / Real-Time </a:t>
            </a:r>
            <a:r>
              <a:rPr lang="es-AR" sz="2200" b="1" err="1"/>
              <a:t>analytics</a:t>
            </a:r>
            <a:endParaRPr lang="es-AR" sz="22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/>
              <a:t>E-Commerce (Productos y órdenes)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/>
              <a:t>CMS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200" b="1" err="1"/>
              <a:t>blogging</a:t>
            </a:r>
            <a:r>
              <a:rPr lang="es-AR" sz="2200" b="1"/>
              <a:t>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A85750-1EB5-4F66-BE5F-805B89E48420}"/>
              </a:ext>
            </a:extLst>
          </p:cNvPr>
          <p:cNvSpPr txBox="1"/>
          <p:nvPr/>
        </p:nvSpPr>
        <p:spPr>
          <a:xfrm>
            <a:off x="985838" y="1121340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/>
              <a:t>En que caso Utilizar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63A50C-64B2-4D0C-B6CE-CEF7A255F749}"/>
              </a:ext>
            </a:extLst>
          </p:cNvPr>
          <p:cNvSpPr txBox="1"/>
          <p:nvPr/>
        </p:nvSpPr>
        <p:spPr>
          <a:xfrm>
            <a:off x="985838" y="4790649"/>
            <a:ext cx="3517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AR"/>
            </a:defPPr>
            <a:lvl1pPr>
              <a:defRPr sz="2800" b="1"/>
            </a:lvl1pPr>
          </a:lstStyle>
          <a:p>
            <a:r>
              <a:rPr lang="es-AR"/>
              <a:t>En que caso no utilizar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7B27D8-BF4F-41FF-957D-4E68EBDC6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0" y="705087"/>
            <a:ext cx="1616529" cy="5322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B67AF6-6D49-4826-A047-DCFB19E94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72" y="1072176"/>
            <a:ext cx="661566" cy="6024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8801C0-7FA1-481F-8C65-2B1271580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97" y="4793018"/>
            <a:ext cx="647278" cy="6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62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D0565BE6-AD1C-40E3-828D-E8E4B75FC2F6}"/>
              </a:ext>
            </a:extLst>
          </p:cNvPr>
          <p:cNvSpPr txBox="1"/>
          <p:nvPr/>
        </p:nvSpPr>
        <p:spPr>
          <a:xfrm>
            <a:off x="216588" y="802702"/>
            <a:ext cx="11506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1000"/>
          </a:p>
          <a:p>
            <a:endParaRPr lang="es-AR" sz="1000"/>
          </a:p>
          <a:p>
            <a:endParaRPr lang="es-AR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2068896-5E53-4B70-85E5-A81DC38FFDCF}"/>
              </a:ext>
            </a:extLst>
          </p:cNvPr>
          <p:cNvGrpSpPr/>
          <p:nvPr/>
        </p:nvGrpSpPr>
        <p:grpSpPr>
          <a:xfrm>
            <a:off x="584174" y="1646494"/>
            <a:ext cx="10355375" cy="2322576"/>
            <a:chOff x="3227622" y="1975103"/>
            <a:chExt cx="10355375" cy="2322576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DFFBC186-C909-4F7C-B446-D2942E65D794}"/>
                </a:ext>
              </a:extLst>
            </p:cNvPr>
            <p:cNvSpPr/>
            <p:nvPr/>
          </p:nvSpPr>
          <p:spPr>
            <a:xfrm>
              <a:off x="4071033" y="1975103"/>
              <a:ext cx="9511964" cy="2322576"/>
            </a:xfrm>
            <a:custGeom>
              <a:avLst/>
              <a:gdLst>
                <a:gd name="connsiteX0" fmla="*/ 0 w 6421037"/>
                <a:gd name="connsiteY0" fmla="*/ 0 h 1686823"/>
                <a:gd name="connsiteX1" fmla="*/ 5577626 w 6421037"/>
                <a:gd name="connsiteY1" fmla="*/ 0 h 1686823"/>
                <a:gd name="connsiteX2" fmla="*/ 6421037 w 6421037"/>
                <a:gd name="connsiteY2" fmla="*/ 843412 h 1686823"/>
                <a:gd name="connsiteX3" fmla="*/ 5577626 w 6421037"/>
                <a:gd name="connsiteY3" fmla="*/ 1686823 h 1686823"/>
                <a:gd name="connsiteX4" fmla="*/ 0 w 6421037"/>
                <a:gd name="connsiteY4" fmla="*/ 1686823 h 1686823"/>
                <a:gd name="connsiteX5" fmla="*/ 0 w 6421037"/>
                <a:gd name="connsiteY5" fmla="*/ 0 h 1686823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562837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551613 w 6421037"/>
                <a:gd name="connsiteY1" fmla="*/ 1686821 h 1686821"/>
                <a:gd name="connsiteX2" fmla="*/ 0 w 6421037"/>
                <a:gd name="connsiteY2" fmla="*/ 843410 h 1686821"/>
                <a:gd name="connsiteX3" fmla="*/ 562837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1037" h="1686821">
                  <a:moveTo>
                    <a:pt x="6421037" y="1686821"/>
                  </a:moveTo>
                  <a:lnTo>
                    <a:pt x="551613" y="1686821"/>
                  </a:lnTo>
                  <a:lnTo>
                    <a:pt x="0" y="843410"/>
                  </a:lnTo>
                  <a:lnTo>
                    <a:pt x="562837" y="0"/>
                  </a:lnTo>
                  <a:lnTo>
                    <a:pt x="6421037" y="0"/>
                  </a:lnTo>
                  <a:lnTo>
                    <a:pt x="6421037" y="1686821"/>
                  </a:lnTo>
                  <a:close/>
                </a:path>
              </a:pathLst>
            </a:custGeom>
            <a:solidFill>
              <a:srgbClr val="F5FAF0"/>
            </a:solidFill>
            <a:ln w="38100">
              <a:solidFill>
                <a:schemeClr val="accent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5548" tIns="180000" rIns="128016" bIns="180000" numCol="1" spcCol="1270" anchor="ctr" anchorCtr="0">
              <a:noAutofit/>
            </a:bodyPr>
            <a:lstStyle/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 kern="1200">
                  <a:solidFill>
                    <a:schemeClr val="tx1"/>
                  </a:solidFill>
                </a:rPr>
                <a:t>Cuando se requiere almacenar información con diferente estructura.</a:t>
              </a:r>
            </a:p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 kern="1200">
                  <a:solidFill>
                    <a:schemeClr val="tx1"/>
                  </a:solidFill>
                </a:rPr>
                <a:t>Nos permite gestionar gran cantidad de datos.</a:t>
              </a:r>
            </a:p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Para paginas web 2.0, no genera </a:t>
              </a:r>
              <a:r>
                <a:rPr lang="es-AR" b="1" err="1">
                  <a:solidFill>
                    <a:schemeClr val="tx1"/>
                  </a:solidFill>
                </a:rPr>
                <a:t>overhead</a:t>
              </a:r>
              <a:r>
                <a:rPr lang="es-AR" b="1">
                  <a:solidFill>
                    <a:schemeClr val="tx1"/>
                  </a:solidFill>
                </a:rPr>
                <a:t> de conversión a formato JSON.</a:t>
              </a:r>
              <a:endParaRPr lang="es-AR" b="1" kern="1200">
                <a:solidFill>
                  <a:schemeClr val="tx1"/>
                </a:solidFill>
              </a:endParaRPr>
            </a:p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 kern="1200">
                  <a:solidFill>
                    <a:schemeClr val="tx1"/>
                  </a:solidFill>
                </a:rPr>
                <a:t>Alta disponibilidad </a:t>
              </a:r>
              <a:r>
                <a:rPr lang="es-AR" b="1">
                  <a:solidFill>
                    <a:schemeClr val="tx1"/>
                  </a:solidFill>
                </a:rPr>
                <a:t>y tolerante a fallos.</a:t>
              </a:r>
            </a:p>
            <a:p>
              <a:pPr marL="285750" lvl="0" indent="-2857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 kern="1200">
                  <a:solidFill>
                    <a:schemeClr val="tx1"/>
                  </a:solidFill>
                </a:rPr>
                <a:t>Men</a:t>
              </a:r>
              <a:r>
                <a:rPr lang="es-AR" b="1">
                  <a:solidFill>
                    <a:schemeClr val="tx1"/>
                  </a:solidFill>
                </a:rPr>
                <a:t>or costo de hardware. Me permite escalar horizontalmente.</a:t>
              </a:r>
              <a:endParaRPr lang="es-AR" b="1" kern="1200">
                <a:solidFill>
                  <a:schemeClr val="tx1"/>
                </a:solidFill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2DE16D2-0B58-4935-B0BD-08EBB2FBDE67}"/>
                </a:ext>
              </a:extLst>
            </p:cNvPr>
            <p:cNvSpPr/>
            <p:nvPr/>
          </p:nvSpPr>
          <p:spPr>
            <a:xfrm>
              <a:off x="3227622" y="2224533"/>
              <a:ext cx="1686823" cy="1686823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A21ED19-8D0F-41DF-A883-B4A0E6CA7DA4}"/>
              </a:ext>
            </a:extLst>
          </p:cNvPr>
          <p:cNvGrpSpPr/>
          <p:nvPr/>
        </p:nvGrpSpPr>
        <p:grpSpPr>
          <a:xfrm>
            <a:off x="584174" y="4280017"/>
            <a:ext cx="10355375" cy="2322573"/>
            <a:chOff x="3227622" y="4451461"/>
            <a:chExt cx="10355375" cy="2322573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B632D833-7FC3-4A40-90A3-E9F96B5C94F4}"/>
                </a:ext>
              </a:extLst>
            </p:cNvPr>
            <p:cNvSpPr/>
            <p:nvPr/>
          </p:nvSpPr>
          <p:spPr>
            <a:xfrm>
              <a:off x="4071033" y="4451461"/>
              <a:ext cx="9511964" cy="2322573"/>
            </a:xfrm>
            <a:custGeom>
              <a:avLst/>
              <a:gdLst>
                <a:gd name="connsiteX0" fmla="*/ 0 w 6421037"/>
                <a:gd name="connsiteY0" fmla="*/ 0 h 1686823"/>
                <a:gd name="connsiteX1" fmla="*/ 5577626 w 6421037"/>
                <a:gd name="connsiteY1" fmla="*/ 0 h 1686823"/>
                <a:gd name="connsiteX2" fmla="*/ 6421037 w 6421037"/>
                <a:gd name="connsiteY2" fmla="*/ 843412 h 1686823"/>
                <a:gd name="connsiteX3" fmla="*/ 5577626 w 6421037"/>
                <a:gd name="connsiteY3" fmla="*/ 1686823 h 1686823"/>
                <a:gd name="connsiteX4" fmla="*/ 0 w 6421037"/>
                <a:gd name="connsiteY4" fmla="*/ 1686823 h 1686823"/>
                <a:gd name="connsiteX5" fmla="*/ 0 w 6421037"/>
                <a:gd name="connsiteY5" fmla="*/ 0 h 1686823"/>
                <a:gd name="connsiteX0" fmla="*/ 6421037 w 6421037"/>
                <a:gd name="connsiteY0" fmla="*/ 1686821 h 1686822"/>
                <a:gd name="connsiteX1" fmla="*/ 843411 w 6421037"/>
                <a:gd name="connsiteY1" fmla="*/ 1686821 h 1686822"/>
                <a:gd name="connsiteX2" fmla="*/ 0 w 6421037"/>
                <a:gd name="connsiteY2" fmla="*/ 843410 h 1686822"/>
                <a:gd name="connsiteX3" fmla="*/ 806375 w 6421037"/>
                <a:gd name="connsiteY3" fmla="*/ 0 h 1686822"/>
                <a:gd name="connsiteX4" fmla="*/ 6421037 w 6421037"/>
                <a:gd name="connsiteY4" fmla="*/ 0 h 1686822"/>
                <a:gd name="connsiteX5" fmla="*/ 6421037 w 6421037"/>
                <a:gd name="connsiteY5" fmla="*/ 1686821 h 1686822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80637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843411 w 6421037"/>
                <a:gd name="connsiteY1" fmla="*/ 1686821 h 1686821"/>
                <a:gd name="connsiteX2" fmla="*/ 0 w 6421037"/>
                <a:gd name="connsiteY2" fmla="*/ 843410 h 1686821"/>
                <a:gd name="connsiteX3" fmla="*/ 59650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  <a:gd name="connsiteX0" fmla="*/ 6421037 w 6421037"/>
                <a:gd name="connsiteY0" fmla="*/ 1686821 h 1686821"/>
                <a:gd name="connsiteX1" fmla="*/ 621196 w 6421037"/>
                <a:gd name="connsiteY1" fmla="*/ 1660257 h 1686821"/>
                <a:gd name="connsiteX2" fmla="*/ 0 w 6421037"/>
                <a:gd name="connsiteY2" fmla="*/ 843410 h 1686821"/>
                <a:gd name="connsiteX3" fmla="*/ 596505 w 6421037"/>
                <a:gd name="connsiteY3" fmla="*/ 0 h 1686821"/>
                <a:gd name="connsiteX4" fmla="*/ 6421037 w 6421037"/>
                <a:gd name="connsiteY4" fmla="*/ 0 h 1686821"/>
                <a:gd name="connsiteX5" fmla="*/ 6421037 w 6421037"/>
                <a:gd name="connsiteY5" fmla="*/ 1686821 h 168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1037" h="1686821">
                  <a:moveTo>
                    <a:pt x="6421037" y="1686821"/>
                  </a:moveTo>
                  <a:lnTo>
                    <a:pt x="621196" y="1660257"/>
                  </a:lnTo>
                  <a:lnTo>
                    <a:pt x="0" y="843410"/>
                  </a:lnTo>
                  <a:lnTo>
                    <a:pt x="596505" y="0"/>
                  </a:lnTo>
                  <a:lnTo>
                    <a:pt x="6421037" y="0"/>
                  </a:lnTo>
                  <a:lnTo>
                    <a:pt x="6421037" y="1686821"/>
                  </a:lnTo>
                  <a:close/>
                </a:path>
              </a:pathLst>
            </a:custGeom>
            <a:solidFill>
              <a:srgbClr val="FFE7E7"/>
            </a:solidFill>
            <a:ln w="28575">
              <a:solidFill>
                <a:srgbClr val="FF0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65548" tIns="247651" rIns="462280" bIns="247650" numCol="1" spcCol="1270" anchor="ctr" anchorCtr="0">
              <a:noAutofit/>
            </a:bodyPr>
            <a:lstStyle/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No soporta transacciones.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La tecnología es relativamente nueva,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Los </a:t>
              </a:r>
              <a:r>
                <a:rPr lang="es-AR" b="1" err="1">
                  <a:solidFill>
                    <a:schemeClr val="tx1"/>
                  </a:solidFill>
                </a:rPr>
                <a:t>Dba</a:t>
              </a:r>
              <a:r>
                <a:rPr lang="es-AR" b="1">
                  <a:solidFill>
                    <a:schemeClr val="tx1"/>
                  </a:solidFill>
                </a:rPr>
                <a:t> no poseen tanto conocimiento como las bases relacionales.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s-AR" b="1">
                  <a:solidFill>
                    <a:schemeClr val="tx1"/>
                  </a:solidFill>
                </a:rPr>
                <a:t>No garantiza la consistencia de los datos.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2CA70320-62DC-4CFC-96DD-36F4B8123300}"/>
                </a:ext>
              </a:extLst>
            </p:cNvPr>
            <p:cNvSpPr/>
            <p:nvPr/>
          </p:nvSpPr>
          <p:spPr>
            <a:xfrm>
              <a:off x="3227622" y="4652630"/>
              <a:ext cx="1686823" cy="1686823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DAEE020A-72A2-4948-BE23-AF8D1FBB0322}"/>
              </a:ext>
            </a:extLst>
          </p:cNvPr>
          <p:cNvSpPr/>
          <p:nvPr/>
        </p:nvSpPr>
        <p:spPr>
          <a:xfrm>
            <a:off x="216588" y="886782"/>
            <a:ext cx="11299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>
                <a:solidFill>
                  <a:schemeClr val="accent1">
                    <a:lumMod val="50000"/>
                  </a:schemeClr>
                </a:solidFill>
              </a:rPr>
              <a:t>A continuación se detalla las ventajas y desventajas de las base de datos documentales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098822A-B49D-4425-9CD0-6AC0F4EF2DC1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/>
              <a:t>MONGODB – VENTAJAS Y DESVENTAJAS</a:t>
            </a:r>
          </a:p>
        </p:txBody>
      </p:sp>
    </p:spTree>
    <p:extLst>
      <p:ext uri="{BB962C8B-B14F-4D97-AF65-F5344CB8AC3E}">
        <p14:creationId xmlns:p14="http://schemas.microsoft.com/office/powerpoint/2010/main" val="419313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1037771" y="1012371"/>
            <a:ext cx="10116457" cy="4833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pPr algn="ctr"/>
            <a:r>
              <a:rPr lang="es-AR" sz="4800"/>
              <a:t>BASE DE DATOS</a:t>
            </a:r>
          </a:p>
          <a:p>
            <a:pPr algn="ctr"/>
            <a:r>
              <a:rPr lang="es-AR" sz="4800"/>
              <a:t> </a:t>
            </a:r>
          </a:p>
          <a:p>
            <a:pPr algn="ctr"/>
            <a:r>
              <a:rPr lang="es-AR" sz="4800"/>
              <a:t>GRAFOS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655852-18DD-4DC4-9FA2-B00B1E27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454" y="4716601"/>
            <a:ext cx="933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16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8FA9BB2-360F-4300-9938-50F686DF6A28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 dirty="0"/>
              <a:t>BASE DE DATOS DE GRAFOS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A1D2AC6-9E49-4B5D-9604-33AE22847C8F}"/>
              </a:ext>
            </a:extLst>
          </p:cNvPr>
          <p:cNvSpPr txBox="1"/>
          <p:nvPr/>
        </p:nvSpPr>
        <p:spPr>
          <a:xfrm>
            <a:off x="0" y="2752130"/>
            <a:ext cx="708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/>
              <a:t>Las BD basadas en grafos suelen presentar sólo la posibilidad de escalar verticalmente, por su estructura su particionamiento no resulta simple</a:t>
            </a:r>
          </a:p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3585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9CFAC0-0C9D-C444-85F0-D7F8E0FD9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92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4400" b="1" dirty="0"/>
              <a:t>Preguntas?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3328EBE-1FC9-DC40-8EBC-C5559DCD3C76}"/>
              </a:ext>
            </a:extLst>
          </p:cNvPr>
          <p:cNvSpPr/>
          <p:nvPr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s-AR" sz="4800" dirty="0"/>
              <a:t>Presentacion NoSQL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6003E1-60AF-0944-B1F1-C004C051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472" y="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3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C0EE9-180C-F540-863A-5B0CE8A7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Nace el Modelo Relacional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BFEA0A-037F-D94E-ABB3-6442EE128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Languaje de Query expresivo y Indices Secundarios</a:t>
            </a:r>
          </a:p>
          <a:p>
            <a:r>
              <a:rPr lang="es-AR"/>
              <a:t>Consistencia Fuerte</a:t>
            </a:r>
          </a:p>
          <a:p>
            <a:r>
              <a:rPr lang="es-AR"/>
              <a:t>Gestion Empresarial y Integracion</a:t>
            </a:r>
          </a:p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0E7C98-69A6-F84A-8C56-E30C2ADB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28542"/>
            <a:ext cx="5590298" cy="34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1F161-F844-B34F-A245-A4D57E701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Tecnologia RDBMS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7CFEB36-EE33-AF4F-9EEB-766672F960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1826247"/>
            <a:ext cx="10193867" cy="41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C1A46-FE08-2D40-9460-86A89F12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Almacenamiento RDBMS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A67CE92-AA7A-284A-BD47-9859C3FE82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3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7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1E49E-6BD9-5647-8035-1D82664D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Y el mundo cambió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6ED0DBF-2CC9-AC4B-BDD9-212648B5A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003" y="1384190"/>
            <a:ext cx="7489994" cy="5249477"/>
          </a:xfrm>
        </p:spPr>
      </p:pic>
    </p:spTree>
    <p:extLst>
      <p:ext uri="{BB962C8B-B14F-4D97-AF65-F5344CB8AC3E}">
        <p14:creationId xmlns:p14="http://schemas.microsoft.com/office/powerpoint/2010/main" val="18972548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2698</Words>
  <Application>Microsoft Macintosh PowerPoint</Application>
  <PresentationFormat>Panorámica</PresentationFormat>
  <Paragraphs>399</Paragraphs>
  <Slides>55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Wingdings</vt:lpstr>
      <vt:lpstr>Tema de Office</vt:lpstr>
      <vt:lpstr>Presentación de PowerPoint</vt:lpstr>
      <vt:lpstr>Agenda de Hoy</vt:lpstr>
      <vt:lpstr>Porque existe NoSQL?</vt:lpstr>
      <vt:lpstr>Origen de SQL años 70</vt:lpstr>
      <vt:lpstr>Origen de SQL años 70</vt:lpstr>
      <vt:lpstr>Nace el Modelo Relacional</vt:lpstr>
      <vt:lpstr>Tecnologia RDBMS</vt:lpstr>
      <vt:lpstr>Almacenamiento RDBMS</vt:lpstr>
      <vt:lpstr>Y el mundo cambió</vt:lpstr>
      <vt:lpstr>Presentación de PowerPoint</vt:lpstr>
      <vt:lpstr>  Datos </vt:lpstr>
      <vt:lpstr>Datos Estructurados</vt:lpstr>
      <vt:lpstr>Datos No Estructurados</vt:lpstr>
      <vt:lpstr>Datos SemiesEstructurados</vt:lpstr>
      <vt:lpstr>  Riesgo</vt:lpstr>
      <vt:lpstr>  Tiempos</vt:lpstr>
      <vt:lpstr>  Costos</vt:lpstr>
      <vt:lpstr>Origen NoSQL</vt:lpstr>
      <vt:lpstr>NoSQL equal</vt:lpstr>
      <vt:lpstr>Tipo de Bases de Datos NoSQL</vt:lpstr>
      <vt:lpstr>Presentación de PowerPoint</vt:lpstr>
      <vt:lpstr>Clave - Valor </vt:lpstr>
      <vt:lpstr>      Redis = remote diccionary server </vt:lpstr>
      <vt:lpstr>Presentación de PowerPoint</vt:lpstr>
      <vt:lpstr>Presentación de PowerPoint</vt:lpstr>
      <vt:lpstr>Estructura de columna </vt:lpstr>
      <vt:lpstr>   </vt:lpstr>
      <vt:lpstr>Presentación de PowerPoint</vt:lpstr>
      <vt:lpstr>Presentación de PowerPoint</vt:lpstr>
      <vt:lpstr>   Quien lo usa?</vt:lpstr>
      <vt:lpstr>    Ventajas y desventajas</vt:lpstr>
      <vt:lpstr>Que sistema NoSQL elegir?</vt:lpstr>
      <vt:lpstr>Presentación de PowerPoint</vt:lpstr>
      <vt:lpstr>Teorema CAP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Bernardo Luscher</dc:creator>
  <cp:lastModifiedBy>Bernardo Luscher</cp:lastModifiedBy>
  <cp:revision>167</cp:revision>
  <dcterms:created xsi:type="dcterms:W3CDTF">2020-04-04T21:52:15Z</dcterms:created>
  <dcterms:modified xsi:type="dcterms:W3CDTF">2020-04-18T21:39:42Z</dcterms:modified>
</cp:coreProperties>
</file>